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346" r:id="rId3"/>
    <p:sldId id="359" r:id="rId4"/>
    <p:sldId id="257" r:id="rId5"/>
    <p:sldId id="293" r:id="rId6"/>
    <p:sldId id="361" r:id="rId7"/>
    <p:sldId id="360" r:id="rId8"/>
    <p:sldId id="344" r:id="rId9"/>
    <p:sldId id="362" r:id="rId10"/>
    <p:sldId id="347" r:id="rId11"/>
    <p:sldId id="333" r:id="rId12"/>
    <p:sldId id="265" r:id="rId13"/>
    <p:sldId id="331" r:id="rId14"/>
    <p:sldId id="332" r:id="rId15"/>
    <p:sldId id="342" r:id="rId16"/>
    <p:sldId id="352" r:id="rId17"/>
    <p:sldId id="354" r:id="rId18"/>
    <p:sldId id="355" r:id="rId19"/>
    <p:sldId id="356" r:id="rId20"/>
    <p:sldId id="357" r:id="rId21"/>
    <p:sldId id="358" r:id="rId22"/>
    <p:sldId id="348" r:id="rId23"/>
    <p:sldId id="351" r:id="rId24"/>
    <p:sldId id="349" r:id="rId25"/>
    <p:sldId id="350" r:id="rId26"/>
    <p:sldId id="341" r:id="rId27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49CA"/>
    <a:srgbClr val="001285"/>
    <a:srgbClr val="0018A3"/>
    <a:srgbClr val="001FCB"/>
    <a:srgbClr val="FFF94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20"/>
    <p:restoredTop sz="96327" autoAdjust="0"/>
  </p:normalViewPr>
  <p:slideViewPr>
    <p:cSldViewPr snapToGrid="0">
      <p:cViewPr varScale="1">
        <p:scale>
          <a:sx n="86" d="100"/>
          <a:sy n="86" d="100"/>
        </p:scale>
        <p:origin x="48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2B9D3A-6D62-4D34-B6EF-CEAB579FFBA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BDE9E3D-8DC1-4627-BCC9-AF93922D28B3}">
      <dgm:prSet phldrT="[텍스트]"/>
      <dgm:spPr/>
      <dgm:t>
        <a:bodyPr/>
        <a:lstStyle/>
        <a:p>
          <a:pPr latinLnBrk="1"/>
          <a:r>
            <a:rPr lang="ko-KR" altLang="en-US" dirty="0"/>
            <a:t>개개인에게 보급 가능한 </a:t>
          </a:r>
          <a:endParaRPr lang="en-US" altLang="ko-KR" dirty="0"/>
        </a:p>
        <a:p>
          <a:pPr latinLnBrk="1"/>
          <a:r>
            <a:rPr lang="ko-KR" altLang="en-US" dirty="0"/>
            <a:t>저렴한 음성 분석 의료기기 개발</a:t>
          </a:r>
        </a:p>
      </dgm:t>
    </dgm:pt>
    <dgm:pt modelId="{F4BAE816-D14D-40D0-B02D-16F1CC27552C}" type="parTrans" cxnId="{D578A094-E175-498D-A0C8-ACF1A65A0D76}">
      <dgm:prSet/>
      <dgm:spPr/>
      <dgm:t>
        <a:bodyPr/>
        <a:lstStyle/>
        <a:p>
          <a:pPr latinLnBrk="1"/>
          <a:endParaRPr lang="ko-KR" altLang="en-US"/>
        </a:p>
      </dgm:t>
    </dgm:pt>
    <dgm:pt modelId="{43EF88DB-3B6E-459D-A6F4-057897852F48}" type="sibTrans" cxnId="{D578A094-E175-498D-A0C8-ACF1A65A0D76}">
      <dgm:prSet/>
      <dgm:spPr/>
      <dgm:t>
        <a:bodyPr/>
        <a:lstStyle/>
        <a:p>
          <a:pPr latinLnBrk="1"/>
          <a:endParaRPr lang="ko-KR" altLang="en-US"/>
        </a:p>
      </dgm:t>
    </dgm:pt>
    <dgm:pt modelId="{F98ECFA2-3A1D-44FC-B5A7-467D52655FD3}">
      <dgm:prSet phldrT="[텍스트]"/>
      <dgm:spPr/>
      <dgm:t>
        <a:bodyPr/>
        <a:lstStyle/>
        <a:p>
          <a:pPr latinLnBrk="1"/>
          <a:r>
            <a:rPr lang="ko-KR" altLang="en-US" dirty="0"/>
            <a:t>효율적인 회로 설계</a:t>
          </a:r>
          <a:r>
            <a:rPr lang="en-US" altLang="ko-KR" dirty="0"/>
            <a:t>, </a:t>
          </a:r>
          <a:r>
            <a:rPr lang="ko-KR" altLang="en-US" dirty="0"/>
            <a:t>음성 신호의 최적화</a:t>
          </a:r>
        </a:p>
      </dgm:t>
    </dgm:pt>
    <dgm:pt modelId="{7CD85213-B719-41B6-8433-430BC7A689FA}" type="parTrans" cxnId="{21B489DF-69AA-4516-A652-14DB270614C6}">
      <dgm:prSet/>
      <dgm:spPr/>
      <dgm:t>
        <a:bodyPr/>
        <a:lstStyle/>
        <a:p>
          <a:pPr latinLnBrk="1"/>
          <a:endParaRPr lang="ko-KR" altLang="en-US"/>
        </a:p>
      </dgm:t>
    </dgm:pt>
    <dgm:pt modelId="{DCEB160B-F139-488D-B524-09DA66153A01}" type="sibTrans" cxnId="{21B489DF-69AA-4516-A652-14DB270614C6}">
      <dgm:prSet/>
      <dgm:spPr/>
      <dgm:t>
        <a:bodyPr/>
        <a:lstStyle/>
        <a:p>
          <a:pPr latinLnBrk="1"/>
          <a:endParaRPr lang="ko-KR" altLang="en-US"/>
        </a:p>
      </dgm:t>
    </dgm:pt>
    <dgm:pt modelId="{4EB474EE-930B-4168-92D6-17DED47ABD2C}">
      <dgm:prSet phldrT="[텍스트]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b="0" i="0" dirty="0"/>
            <a:t>전자전기</a:t>
          </a:r>
          <a:r>
            <a:rPr lang="en-US" altLang="ko-KR" b="0" i="0" dirty="0"/>
            <a:t>, </a:t>
          </a:r>
          <a:r>
            <a:rPr lang="ko-KR" altLang="en-US" b="0" i="0" dirty="0"/>
            <a:t>기계</a:t>
          </a:r>
          <a:r>
            <a:rPr lang="en-US" altLang="ko-KR" b="0" i="0" dirty="0"/>
            <a:t>, </a:t>
          </a:r>
          <a:r>
            <a:rPr lang="ko-KR" altLang="en-US" b="0" i="0" dirty="0"/>
            <a:t>인공지능 각 전공의 특성을 최대한 발휘하여 다양한 기술의 융합을 통해 혁신적인 솔루션 창출</a:t>
          </a:r>
          <a:endParaRPr lang="ko-KR" altLang="en-US" dirty="0"/>
        </a:p>
      </dgm:t>
    </dgm:pt>
    <dgm:pt modelId="{E58EF4E1-4542-4BE9-8D1B-908F0352C89D}" type="parTrans" cxnId="{40930E3C-2B65-4E88-B08F-6E76A4EED271}">
      <dgm:prSet/>
      <dgm:spPr/>
      <dgm:t>
        <a:bodyPr/>
        <a:lstStyle/>
        <a:p>
          <a:pPr latinLnBrk="1"/>
          <a:endParaRPr lang="ko-KR" altLang="en-US"/>
        </a:p>
      </dgm:t>
    </dgm:pt>
    <dgm:pt modelId="{76763D19-BB8A-4B92-893D-D8A8CD96B314}" type="sibTrans" cxnId="{40930E3C-2B65-4E88-B08F-6E76A4EED271}">
      <dgm:prSet/>
      <dgm:spPr/>
      <dgm:t>
        <a:bodyPr/>
        <a:lstStyle/>
        <a:p>
          <a:pPr latinLnBrk="1"/>
          <a:endParaRPr lang="ko-KR" altLang="en-US"/>
        </a:p>
      </dgm:t>
    </dgm:pt>
    <dgm:pt modelId="{4ACC53A0-43C3-4FD9-BB68-9F34CB290ED0}" type="pres">
      <dgm:prSet presAssocID="{752B9D3A-6D62-4D34-B6EF-CEAB579FFBAD}" presName="Name0" presStyleCnt="0">
        <dgm:presLayoutVars>
          <dgm:chMax val="7"/>
          <dgm:chPref val="7"/>
          <dgm:dir/>
        </dgm:presLayoutVars>
      </dgm:prSet>
      <dgm:spPr/>
    </dgm:pt>
    <dgm:pt modelId="{06EB0622-4873-4350-B68D-BCF3CEB44852}" type="pres">
      <dgm:prSet presAssocID="{752B9D3A-6D62-4D34-B6EF-CEAB579FFBAD}" presName="Name1" presStyleCnt="0"/>
      <dgm:spPr/>
    </dgm:pt>
    <dgm:pt modelId="{02E566BC-81E1-44B6-ACEB-8BC359470444}" type="pres">
      <dgm:prSet presAssocID="{752B9D3A-6D62-4D34-B6EF-CEAB579FFBAD}" presName="cycle" presStyleCnt="0"/>
      <dgm:spPr/>
    </dgm:pt>
    <dgm:pt modelId="{125283B6-0488-4DA2-ADC3-521A959665D0}" type="pres">
      <dgm:prSet presAssocID="{752B9D3A-6D62-4D34-B6EF-CEAB579FFBAD}" presName="srcNode" presStyleLbl="node1" presStyleIdx="0" presStyleCnt="3"/>
      <dgm:spPr/>
    </dgm:pt>
    <dgm:pt modelId="{6D011397-D73B-4D65-B003-C34D2A9488FA}" type="pres">
      <dgm:prSet presAssocID="{752B9D3A-6D62-4D34-B6EF-CEAB579FFBAD}" presName="conn" presStyleLbl="parChTrans1D2" presStyleIdx="0" presStyleCnt="1"/>
      <dgm:spPr/>
    </dgm:pt>
    <dgm:pt modelId="{E9018B11-5159-4954-BA97-8A8F10DFFC00}" type="pres">
      <dgm:prSet presAssocID="{752B9D3A-6D62-4D34-B6EF-CEAB579FFBAD}" presName="extraNode" presStyleLbl="node1" presStyleIdx="0" presStyleCnt="3"/>
      <dgm:spPr/>
    </dgm:pt>
    <dgm:pt modelId="{24E4FD38-617E-4162-B027-DF02038944EF}" type="pres">
      <dgm:prSet presAssocID="{752B9D3A-6D62-4D34-B6EF-CEAB579FFBAD}" presName="dstNode" presStyleLbl="node1" presStyleIdx="0" presStyleCnt="3"/>
      <dgm:spPr/>
    </dgm:pt>
    <dgm:pt modelId="{54E20647-D7B6-481B-B42C-E8248D1495E5}" type="pres">
      <dgm:prSet presAssocID="{0BDE9E3D-8DC1-4627-BCC9-AF93922D28B3}" presName="text_1" presStyleLbl="node1" presStyleIdx="0" presStyleCnt="3">
        <dgm:presLayoutVars>
          <dgm:bulletEnabled val="1"/>
        </dgm:presLayoutVars>
      </dgm:prSet>
      <dgm:spPr/>
    </dgm:pt>
    <dgm:pt modelId="{6931B1D3-FBD8-4C2F-AD1A-8CF1EBA6125C}" type="pres">
      <dgm:prSet presAssocID="{0BDE9E3D-8DC1-4627-BCC9-AF93922D28B3}" presName="accent_1" presStyleCnt="0"/>
      <dgm:spPr/>
    </dgm:pt>
    <dgm:pt modelId="{CEDBE588-6992-4013-B559-D6B3A7173104}" type="pres">
      <dgm:prSet presAssocID="{0BDE9E3D-8DC1-4627-BCC9-AF93922D28B3}" presName="accentRepeatNode" presStyleLbl="solidFgAcc1" presStyleIdx="0" presStyleCnt="3" custLinFactNeighborX="-752" custLinFactNeighborY="2828"/>
      <dgm:spPr/>
    </dgm:pt>
    <dgm:pt modelId="{DE7B479B-09FF-4A07-AFE8-8E8D1F24F7A3}" type="pres">
      <dgm:prSet presAssocID="{F98ECFA2-3A1D-44FC-B5A7-467D52655FD3}" presName="text_2" presStyleLbl="node1" presStyleIdx="1" presStyleCnt="3">
        <dgm:presLayoutVars>
          <dgm:bulletEnabled val="1"/>
        </dgm:presLayoutVars>
      </dgm:prSet>
      <dgm:spPr/>
    </dgm:pt>
    <dgm:pt modelId="{939F63F4-0BE4-4183-A3F2-3F8E443A4DC9}" type="pres">
      <dgm:prSet presAssocID="{F98ECFA2-3A1D-44FC-B5A7-467D52655FD3}" presName="accent_2" presStyleCnt="0"/>
      <dgm:spPr/>
    </dgm:pt>
    <dgm:pt modelId="{1C98E0B7-AF71-496D-8411-0B3027E7C397}" type="pres">
      <dgm:prSet presAssocID="{F98ECFA2-3A1D-44FC-B5A7-467D52655FD3}" presName="accentRepeatNode" presStyleLbl="solidFgAcc1" presStyleIdx="1" presStyleCnt="3" custLinFactNeighborX="6291"/>
      <dgm:spPr/>
    </dgm:pt>
    <dgm:pt modelId="{F7033B5C-620A-4919-8CC4-8B0130658DCE}" type="pres">
      <dgm:prSet presAssocID="{4EB474EE-930B-4168-92D6-17DED47ABD2C}" presName="text_3" presStyleLbl="node1" presStyleIdx="2" presStyleCnt="3">
        <dgm:presLayoutVars>
          <dgm:bulletEnabled val="1"/>
        </dgm:presLayoutVars>
      </dgm:prSet>
      <dgm:spPr/>
    </dgm:pt>
    <dgm:pt modelId="{52A4A335-B152-4804-A0CC-4CF659B16E9E}" type="pres">
      <dgm:prSet presAssocID="{4EB474EE-930B-4168-92D6-17DED47ABD2C}" presName="accent_3" presStyleCnt="0"/>
      <dgm:spPr/>
    </dgm:pt>
    <dgm:pt modelId="{49B75509-79B5-40D2-9C7A-114E7062035B}" type="pres">
      <dgm:prSet presAssocID="{4EB474EE-930B-4168-92D6-17DED47ABD2C}" presName="accentRepeatNode" presStyleLbl="solidFgAcc1" presStyleIdx="2" presStyleCnt="3" custLinFactNeighborX="8290" custLinFactNeighborY="-1845"/>
      <dgm:spPr/>
    </dgm:pt>
  </dgm:ptLst>
  <dgm:cxnLst>
    <dgm:cxn modelId="{E8C4FC21-CB0A-4AFC-8B6A-09CC598845ED}" type="presOf" srcId="{43EF88DB-3B6E-459D-A6F4-057897852F48}" destId="{6D011397-D73B-4D65-B003-C34D2A9488FA}" srcOrd="0" destOrd="0" presId="urn:microsoft.com/office/officeart/2008/layout/VerticalCurvedList"/>
    <dgm:cxn modelId="{40930E3C-2B65-4E88-B08F-6E76A4EED271}" srcId="{752B9D3A-6D62-4D34-B6EF-CEAB579FFBAD}" destId="{4EB474EE-930B-4168-92D6-17DED47ABD2C}" srcOrd="2" destOrd="0" parTransId="{E58EF4E1-4542-4BE9-8D1B-908F0352C89D}" sibTransId="{76763D19-BB8A-4B92-893D-D8A8CD96B314}"/>
    <dgm:cxn modelId="{1C356E51-C646-48C4-84EA-4D9D7D144A64}" type="presOf" srcId="{F98ECFA2-3A1D-44FC-B5A7-467D52655FD3}" destId="{DE7B479B-09FF-4A07-AFE8-8E8D1F24F7A3}" srcOrd="0" destOrd="0" presId="urn:microsoft.com/office/officeart/2008/layout/VerticalCurvedList"/>
    <dgm:cxn modelId="{3136DE7E-CDB5-4F31-BAF8-E32BD8374414}" type="presOf" srcId="{4EB474EE-930B-4168-92D6-17DED47ABD2C}" destId="{F7033B5C-620A-4919-8CC4-8B0130658DCE}" srcOrd="0" destOrd="0" presId="urn:microsoft.com/office/officeart/2008/layout/VerticalCurvedList"/>
    <dgm:cxn modelId="{D578A094-E175-498D-A0C8-ACF1A65A0D76}" srcId="{752B9D3A-6D62-4D34-B6EF-CEAB579FFBAD}" destId="{0BDE9E3D-8DC1-4627-BCC9-AF93922D28B3}" srcOrd="0" destOrd="0" parTransId="{F4BAE816-D14D-40D0-B02D-16F1CC27552C}" sibTransId="{43EF88DB-3B6E-459D-A6F4-057897852F48}"/>
    <dgm:cxn modelId="{8CF2A9A8-7A19-46B5-900D-0643B718BFD4}" type="presOf" srcId="{752B9D3A-6D62-4D34-B6EF-CEAB579FFBAD}" destId="{4ACC53A0-43C3-4FD9-BB68-9F34CB290ED0}" srcOrd="0" destOrd="0" presId="urn:microsoft.com/office/officeart/2008/layout/VerticalCurvedList"/>
    <dgm:cxn modelId="{21B489DF-69AA-4516-A652-14DB270614C6}" srcId="{752B9D3A-6D62-4D34-B6EF-CEAB579FFBAD}" destId="{F98ECFA2-3A1D-44FC-B5A7-467D52655FD3}" srcOrd="1" destOrd="0" parTransId="{7CD85213-B719-41B6-8433-430BC7A689FA}" sibTransId="{DCEB160B-F139-488D-B524-09DA66153A01}"/>
    <dgm:cxn modelId="{84B644F8-5109-4C14-B14E-D840466BA1E9}" type="presOf" srcId="{0BDE9E3D-8DC1-4627-BCC9-AF93922D28B3}" destId="{54E20647-D7B6-481B-B42C-E8248D1495E5}" srcOrd="0" destOrd="0" presId="urn:microsoft.com/office/officeart/2008/layout/VerticalCurvedList"/>
    <dgm:cxn modelId="{099B8A3C-3C77-4314-9343-8F2E2342A6AA}" type="presParOf" srcId="{4ACC53A0-43C3-4FD9-BB68-9F34CB290ED0}" destId="{06EB0622-4873-4350-B68D-BCF3CEB44852}" srcOrd="0" destOrd="0" presId="urn:microsoft.com/office/officeart/2008/layout/VerticalCurvedList"/>
    <dgm:cxn modelId="{85BF5ADD-497C-46EE-BDC2-2BBE37E5BEB5}" type="presParOf" srcId="{06EB0622-4873-4350-B68D-BCF3CEB44852}" destId="{02E566BC-81E1-44B6-ACEB-8BC359470444}" srcOrd="0" destOrd="0" presId="urn:microsoft.com/office/officeart/2008/layout/VerticalCurvedList"/>
    <dgm:cxn modelId="{68269140-6C15-4D8E-804C-EAFEBFFAA716}" type="presParOf" srcId="{02E566BC-81E1-44B6-ACEB-8BC359470444}" destId="{125283B6-0488-4DA2-ADC3-521A959665D0}" srcOrd="0" destOrd="0" presId="urn:microsoft.com/office/officeart/2008/layout/VerticalCurvedList"/>
    <dgm:cxn modelId="{ACC5C3F6-C2BB-4D36-9938-F8A07FF608EB}" type="presParOf" srcId="{02E566BC-81E1-44B6-ACEB-8BC359470444}" destId="{6D011397-D73B-4D65-B003-C34D2A9488FA}" srcOrd="1" destOrd="0" presId="urn:microsoft.com/office/officeart/2008/layout/VerticalCurvedList"/>
    <dgm:cxn modelId="{57DC1535-3707-439E-AB4C-E26CEED7E342}" type="presParOf" srcId="{02E566BC-81E1-44B6-ACEB-8BC359470444}" destId="{E9018B11-5159-4954-BA97-8A8F10DFFC00}" srcOrd="2" destOrd="0" presId="urn:microsoft.com/office/officeart/2008/layout/VerticalCurvedList"/>
    <dgm:cxn modelId="{E63A1A9B-B089-402C-8A8D-F439E265365D}" type="presParOf" srcId="{02E566BC-81E1-44B6-ACEB-8BC359470444}" destId="{24E4FD38-617E-4162-B027-DF02038944EF}" srcOrd="3" destOrd="0" presId="urn:microsoft.com/office/officeart/2008/layout/VerticalCurvedList"/>
    <dgm:cxn modelId="{569AF20D-D549-4BC7-9BAF-B932F8632FA4}" type="presParOf" srcId="{06EB0622-4873-4350-B68D-BCF3CEB44852}" destId="{54E20647-D7B6-481B-B42C-E8248D1495E5}" srcOrd="1" destOrd="0" presId="urn:microsoft.com/office/officeart/2008/layout/VerticalCurvedList"/>
    <dgm:cxn modelId="{A510D0C9-BFA7-476D-9DBB-1593BF7EE4F6}" type="presParOf" srcId="{06EB0622-4873-4350-B68D-BCF3CEB44852}" destId="{6931B1D3-FBD8-4C2F-AD1A-8CF1EBA6125C}" srcOrd="2" destOrd="0" presId="urn:microsoft.com/office/officeart/2008/layout/VerticalCurvedList"/>
    <dgm:cxn modelId="{C5BF135E-23C9-4E28-B9B3-AAF7A40C59CF}" type="presParOf" srcId="{6931B1D3-FBD8-4C2F-AD1A-8CF1EBA6125C}" destId="{CEDBE588-6992-4013-B559-D6B3A7173104}" srcOrd="0" destOrd="0" presId="urn:microsoft.com/office/officeart/2008/layout/VerticalCurvedList"/>
    <dgm:cxn modelId="{E24B3110-EA9E-4AE0-B7A8-54BFB0193E50}" type="presParOf" srcId="{06EB0622-4873-4350-B68D-BCF3CEB44852}" destId="{DE7B479B-09FF-4A07-AFE8-8E8D1F24F7A3}" srcOrd="3" destOrd="0" presId="urn:microsoft.com/office/officeart/2008/layout/VerticalCurvedList"/>
    <dgm:cxn modelId="{816CD0DE-9F8E-413F-BA56-A9FE782F01F7}" type="presParOf" srcId="{06EB0622-4873-4350-B68D-BCF3CEB44852}" destId="{939F63F4-0BE4-4183-A3F2-3F8E443A4DC9}" srcOrd="4" destOrd="0" presId="urn:microsoft.com/office/officeart/2008/layout/VerticalCurvedList"/>
    <dgm:cxn modelId="{A89861F4-9B56-4744-BF33-0D8BA9EFA999}" type="presParOf" srcId="{939F63F4-0BE4-4183-A3F2-3F8E443A4DC9}" destId="{1C98E0B7-AF71-496D-8411-0B3027E7C397}" srcOrd="0" destOrd="0" presId="urn:microsoft.com/office/officeart/2008/layout/VerticalCurvedList"/>
    <dgm:cxn modelId="{D6C3F6D3-55BC-443B-9770-6ACA70B91D7E}" type="presParOf" srcId="{06EB0622-4873-4350-B68D-BCF3CEB44852}" destId="{F7033B5C-620A-4919-8CC4-8B0130658DCE}" srcOrd="5" destOrd="0" presId="urn:microsoft.com/office/officeart/2008/layout/VerticalCurvedList"/>
    <dgm:cxn modelId="{235BE02B-1320-49D2-A8A6-B064BE54D9CF}" type="presParOf" srcId="{06EB0622-4873-4350-B68D-BCF3CEB44852}" destId="{52A4A335-B152-4804-A0CC-4CF659B16E9E}" srcOrd="6" destOrd="0" presId="urn:microsoft.com/office/officeart/2008/layout/VerticalCurvedList"/>
    <dgm:cxn modelId="{236F283B-9E0E-43E6-838B-A6B853C67DEB}" type="presParOf" srcId="{52A4A335-B152-4804-A0CC-4CF659B16E9E}" destId="{49B75509-79B5-40D2-9C7A-114E7062035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32CB55A-1AE0-430A-BAC2-5886F3B9E5C7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C2EFF0A1-E4CB-45CC-87AD-C387B10E0B9C}">
      <dgm:prSet phldrT="[텍스트]" custT="1"/>
      <dgm:spPr/>
      <dgm:t>
        <a:bodyPr/>
        <a:lstStyle/>
        <a:p>
          <a:pPr latinLnBrk="1"/>
          <a:r>
            <a:rPr lang="en-US" altLang="ko-KR" sz="1800" dirty="0"/>
            <a:t>PSPICE</a:t>
          </a:r>
          <a:endParaRPr lang="ko-KR" altLang="en-US" sz="1800" dirty="0"/>
        </a:p>
      </dgm:t>
    </dgm:pt>
    <dgm:pt modelId="{37E625B6-1F42-448E-8C5D-901AA6AB2032}" type="parTrans" cxnId="{D403702A-5D5E-4AA2-8274-058380B31FD9}">
      <dgm:prSet/>
      <dgm:spPr/>
      <dgm:t>
        <a:bodyPr/>
        <a:lstStyle/>
        <a:p>
          <a:pPr latinLnBrk="1"/>
          <a:endParaRPr lang="ko-KR" altLang="en-US"/>
        </a:p>
      </dgm:t>
    </dgm:pt>
    <dgm:pt modelId="{0814C4E9-10EA-4054-A1EF-22872FFDFFC9}" type="sibTrans" cxnId="{D403702A-5D5E-4AA2-8274-058380B31FD9}">
      <dgm:prSet/>
      <dgm:spPr/>
      <dgm:t>
        <a:bodyPr/>
        <a:lstStyle/>
        <a:p>
          <a:pPr latinLnBrk="1"/>
          <a:endParaRPr lang="ko-KR" altLang="en-US"/>
        </a:p>
      </dgm:t>
    </dgm:pt>
    <dgm:pt modelId="{8D114D06-A75B-4DDF-AC76-BF74F65361C9}">
      <dgm:prSet phldrT="[텍스트]" custT="1"/>
      <dgm:spPr/>
      <dgm:t>
        <a:bodyPr/>
        <a:lstStyle/>
        <a:p>
          <a:pPr latinLnBrk="1"/>
          <a:r>
            <a:rPr lang="en-US" altLang="ko-KR" sz="1600" dirty="0"/>
            <a:t>MATLAB</a:t>
          </a:r>
          <a:endParaRPr lang="ko-KR" altLang="en-US" sz="1600" dirty="0"/>
        </a:p>
      </dgm:t>
    </dgm:pt>
    <dgm:pt modelId="{6AB8DE24-57B6-4D00-9842-BF8D15048DA0}" type="parTrans" cxnId="{838A09D6-28F5-4870-9632-F5643A54587D}">
      <dgm:prSet/>
      <dgm:spPr/>
      <dgm:t>
        <a:bodyPr/>
        <a:lstStyle/>
        <a:p>
          <a:pPr latinLnBrk="1"/>
          <a:endParaRPr lang="ko-KR" altLang="en-US"/>
        </a:p>
      </dgm:t>
    </dgm:pt>
    <dgm:pt modelId="{6A4FBFB3-D59B-4436-A11F-3FCCB778DDE1}" type="sibTrans" cxnId="{838A09D6-28F5-4870-9632-F5643A54587D}">
      <dgm:prSet/>
      <dgm:spPr/>
      <dgm:t>
        <a:bodyPr/>
        <a:lstStyle/>
        <a:p>
          <a:pPr latinLnBrk="1"/>
          <a:endParaRPr lang="ko-KR" altLang="en-US"/>
        </a:p>
      </dgm:t>
    </dgm:pt>
    <dgm:pt modelId="{D9D144FB-D63D-4208-B081-B7E922F6E84B}">
      <dgm:prSet phldrT="[텍스트]" custT="1"/>
      <dgm:spPr/>
      <dgm:t>
        <a:bodyPr/>
        <a:lstStyle/>
        <a:p>
          <a:pPr latinLnBrk="1"/>
          <a:r>
            <a:rPr lang="en-US" altLang="ko-KR" sz="1600" dirty="0"/>
            <a:t>Python</a:t>
          </a:r>
          <a:endParaRPr lang="ko-KR" altLang="en-US" sz="1600" dirty="0"/>
        </a:p>
      </dgm:t>
    </dgm:pt>
    <dgm:pt modelId="{02B76AEB-6FA8-4308-A94B-61FF86B3CE32}" type="parTrans" cxnId="{79AE4CE3-4FAB-452F-A62D-ED9305139609}">
      <dgm:prSet/>
      <dgm:spPr/>
      <dgm:t>
        <a:bodyPr/>
        <a:lstStyle/>
        <a:p>
          <a:pPr latinLnBrk="1"/>
          <a:endParaRPr lang="ko-KR" altLang="en-US"/>
        </a:p>
      </dgm:t>
    </dgm:pt>
    <dgm:pt modelId="{2A804F95-826F-439F-B469-8B44331FCD5C}" type="sibTrans" cxnId="{79AE4CE3-4FAB-452F-A62D-ED9305139609}">
      <dgm:prSet/>
      <dgm:spPr/>
      <dgm:t>
        <a:bodyPr/>
        <a:lstStyle/>
        <a:p>
          <a:pPr latinLnBrk="1"/>
          <a:endParaRPr lang="ko-KR" altLang="en-US"/>
        </a:p>
      </dgm:t>
    </dgm:pt>
    <dgm:pt modelId="{A73599A0-A211-4293-A4FC-E1F3180AE276}" type="pres">
      <dgm:prSet presAssocID="{932CB55A-1AE0-430A-BAC2-5886F3B9E5C7}" presName="linear" presStyleCnt="0">
        <dgm:presLayoutVars>
          <dgm:dir/>
          <dgm:animLvl val="lvl"/>
          <dgm:resizeHandles val="exact"/>
        </dgm:presLayoutVars>
      </dgm:prSet>
      <dgm:spPr/>
    </dgm:pt>
    <dgm:pt modelId="{3D294B47-3785-43B9-88BA-49383BD41984}" type="pres">
      <dgm:prSet presAssocID="{C2EFF0A1-E4CB-45CC-87AD-C387B10E0B9C}" presName="parentLin" presStyleCnt="0"/>
      <dgm:spPr/>
    </dgm:pt>
    <dgm:pt modelId="{8B723F29-060A-4ECE-ABD9-6D322217D415}" type="pres">
      <dgm:prSet presAssocID="{C2EFF0A1-E4CB-45CC-87AD-C387B10E0B9C}" presName="parentLeftMargin" presStyleLbl="node1" presStyleIdx="0" presStyleCnt="3"/>
      <dgm:spPr/>
    </dgm:pt>
    <dgm:pt modelId="{21705E50-5CE6-4CCC-92AE-F5A73B71781B}" type="pres">
      <dgm:prSet presAssocID="{C2EFF0A1-E4CB-45CC-87AD-C387B10E0B9C}" presName="parentText" presStyleLbl="node1" presStyleIdx="0" presStyleCnt="3" custScaleX="22996" custScaleY="64290" custLinFactNeighborX="4106">
        <dgm:presLayoutVars>
          <dgm:chMax val="0"/>
          <dgm:bulletEnabled val="1"/>
        </dgm:presLayoutVars>
      </dgm:prSet>
      <dgm:spPr/>
    </dgm:pt>
    <dgm:pt modelId="{495A4C86-CA36-4800-8A18-F740B10A680F}" type="pres">
      <dgm:prSet presAssocID="{C2EFF0A1-E4CB-45CC-87AD-C387B10E0B9C}" presName="negativeSpace" presStyleCnt="0"/>
      <dgm:spPr/>
    </dgm:pt>
    <dgm:pt modelId="{9410C51A-B637-42AB-BF8B-1CAE063B7264}" type="pres">
      <dgm:prSet presAssocID="{C2EFF0A1-E4CB-45CC-87AD-C387B10E0B9C}" presName="childText" presStyleLbl="conFgAcc1" presStyleIdx="0" presStyleCnt="3">
        <dgm:presLayoutVars>
          <dgm:bulletEnabled val="1"/>
        </dgm:presLayoutVars>
      </dgm:prSet>
      <dgm:spPr/>
    </dgm:pt>
    <dgm:pt modelId="{86C75AC5-8B07-455C-8501-1EF80E7B90B5}" type="pres">
      <dgm:prSet presAssocID="{0814C4E9-10EA-4054-A1EF-22872FFDFFC9}" presName="spaceBetweenRectangles" presStyleCnt="0"/>
      <dgm:spPr/>
    </dgm:pt>
    <dgm:pt modelId="{353DEB4E-8E73-4077-A6C0-F22CF2944894}" type="pres">
      <dgm:prSet presAssocID="{8D114D06-A75B-4DDF-AC76-BF74F65361C9}" presName="parentLin" presStyleCnt="0"/>
      <dgm:spPr/>
    </dgm:pt>
    <dgm:pt modelId="{8580B5CF-77DB-46B6-8B6D-7BC120D96430}" type="pres">
      <dgm:prSet presAssocID="{8D114D06-A75B-4DDF-AC76-BF74F65361C9}" presName="parentLeftMargin" presStyleLbl="node1" presStyleIdx="0" presStyleCnt="3"/>
      <dgm:spPr/>
    </dgm:pt>
    <dgm:pt modelId="{69558601-0319-42D9-9166-F9F1593EC54D}" type="pres">
      <dgm:prSet presAssocID="{8D114D06-A75B-4DDF-AC76-BF74F65361C9}" presName="parentText" presStyleLbl="node1" presStyleIdx="1" presStyleCnt="3" custScaleX="23389" custScaleY="64290">
        <dgm:presLayoutVars>
          <dgm:chMax val="0"/>
          <dgm:bulletEnabled val="1"/>
        </dgm:presLayoutVars>
      </dgm:prSet>
      <dgm:spPr/>
    </dgm:pt>
    <dgm:pt modelId="{B067C831-20A3-42AD-A43E-2CAEA5B93688}" type="pres">
      <dgm:prSet presAssocID="{8D114D06-A75B-4DDF-AC76-BF74F65361C9}" presName="negativeSpace" presStyleCnt="0"/>
      <dgm:spPr/>
    </dgm:pt>
    <dgm:pt modelId="{A943623B-4374-4ED5-87BD-2B8FDEA2A9CC}" type="pres">
      <dgm:prSet presAssocID="{8D114D06-A75B-4DDF-AC76-BF74F65361C9}" presName="childText" presStyleLbl="conFgAcc1" presStyleIdx="1" presStyleCnt="3">
        <dgm:presLayoutVars>
          <dgm:bulletEnabled val="1"/>
        </dgm:presLayoutVars>
      </dgm:prSet>
      <dgm:spPr/>
    </dgm:pt>
    <dgm:pt modelId="{1B628CAD-102F-40AB-A799-EDE3878691D7}" type="pres">
      <dgm:prSet presAssocID="{6A4FBFB3-D59B-4436-A11F-3FCCB778DDE1}" presName="spaceBetweenRectangles" presStyleCnt="0"/>
      <dgm:spPr/>
    </dgm:pt>
    <dgm:pt modelId="{625AF24B-1848-4220-99E3-60C06B6F9363}" type="pres">
      <dgm:prSet presAssocID="{D9D144FB-D63D-4208-B081-B7E922F6E84B}" presName="parentLin" presStyleCnt="0"/>
      <dgm:spPr/>
    </dgm:pt>
    <dgm:pt modelId="{71956A83-0FD0-495E-827A-83AA2A3829F6}" type="pres">
      <dgm:prSet presAssocID="{D9D144FB-D63D-4208-B081-B7E922F6E84B}" presName="parentLeftMargin" presStyleLbl="node1" presStyleIdx="1" presStyleCnt="3"/>
      <dgm:spPr/>
    </dgm:pt>
    <dgm:pt modelId="{516A91CD-00C5-41D9-8D78-7C117F479E6E}" type="pres">
      <dgm:prSet presAssocID="{D9D144FB-D63D-4208-B081-B7E922F6E84B}" presName="parentText" presStyleLbl="node1" presStyleIdx="2" presStyleCnt="3" custScaleX="22672" custScaleY="64290">
        <dgm:presLayoutVars>
          <dgm:chMax val="0"/>
          <dgm:bulletEnabled val="1"/>
        </dgm:presLayoutVars>
      </dgm:prSet>
      <dgm:spPr/>
    </dgm:pt>
    <dgm:pt modelId="{AFB96AAB-EC62-49EC-B376-E56BBE987CFC}" type="pres">
      <dgm:prSet presAssocID="{D9D144FB-D63D-4208-B081-B7E922F6E84B}" presName="negativeSpace" presStyleCnt="0"/>
      <dgm:spPr/>
    </dgm:pt>
    <dgm:pt modelId="{F3D6BE36-C27B-4A0B-9DB6-1E9C71936ED7}" type="pres">
      <dgm:prSet presAssocID="{D9D144FB-D63D-4208-B081-B7E922F6E84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7F7EC425-68FA-40A1-8F62-59A36F70D47F}" type="presOf" srcId="{C2EFF0A1-E4CB-45CC-87AD-C387B10E0B9C}" destId="{21705E50-5CE6-4CCC-92AE-F5A73B71781B}" srcOrd="1" destOrd="0" presId="urn:microsoft.com/office/officeart/2005/8/layout/list1"/>
    <dgm:cxn modelId="{7402312A-EEFF-4810-84C3-534C05EFCDB8}" type="presOf" srcId="{C2EFF0A1-E4CB-45CC-87AD-C387B10E0B9C}" destId="{8B723F29-060A-4ECE-ABD9-6D322217D415}" srcOrd="0" destOrd="0" presId="urn:microsoft.com/office/officeart/2005/8/layout/list1"/>
    <dgm:cxn modelId="{D403702A-5D5E-4AA2-8274-058380B31FD9}" srcId="{932CB55A-1AE0-430A-BAC2-5886F3B9E5C7}" destId="{C2EFF0A1-E4CB-45CC-87AD-C387B10E0B9C}" srcOrd="0" destOrd="0" parTransId="{37E625B6-1F42-448E-8C5D-901AA6AB2032}" sibTransId="{0814C4E9-10EA-4054-A1EF-22872FFDFFC9}"/>
    <dgm:cxn modelId="{5B4B1A49-303D-4204-BB71-D408275A153A}" type="presOf" srcId="{D9D144FB-D63D-4208-B081-B7E922F6E84B}" destId="{71956A83-0FD0-495E-827A-83AA2A3829F6}" srcOrd="0" destOrd="0" presId="urn:microsoft.com/office/officeart/2005/8/layout/list1"/>
    <dgm:cxn modelId="{4BB2CE7C-2F89-42BB-974E-5D1E0422B843}" type="presOf" srcId="{8D114D06-A75B-4DDF-AC76-BF74F65361C9}" destId="{8580B5CF-77DB-46B6-8B6D-7BC120D96430}" srcOrd="0" destOrd="0" presId="urn:microsoft.com/office/officeart/2005/8/layout/list1"/>
    <dgm:cxn modelId="{A8E3C485-3E30-4400-9625-6E92CD8B5DEA}" type="presOf" srcId="{D9D144FB-D63D-4208-B081-B7E922F6E84B}" destId="{516A91CD-00C5-41D9-8D78-7C117F479E6E}" srcOrd="1" destOrd="0" presId="urn:microsoft.com/office/officeart/2005/8/layout/list1"/>
    <dgm:cxn modelId="{9D1C659B-5364-470B-A261-4B85DF828A05}" type="presOf" srcId="{932CB55A-1AE0-430A-BAC2-5886F3B9E5C7}" destId="{A73599A0-A211-4293-A4FC-E1F3180AE276}" srcOrd="0" destOrd="0" presId="urn:microsoft.com/office/officeart/2005/8/layout/list1"/>
    <dgm:cxn modelId="{9BC566BD-E52B-401A-B9F5-9489A58247A2}" type="presOf" srcId="{8D114D06-A75B-4DDF-AC76-BF74F65361C9}" destId="{69558601-0319-42D9-9166-F9F1593EC54D}" srcOrd="1" destOrd="0" presId="urn:microsoft.com/office/officeart/2005/8/layout/list1"/>
    <dgm:cxn modelId="{838A09D6-28F5-4870-9632-F5643A54587D}" srcId="{932CB55A-1AE0-430A-BAC2-5886F3B9E5C7}" destId="{8D114D06-A75B-4DDF-AC76-BF74F65361C9}" srcOrd="1" destOrd="0" parTransId="{6AB8DE24-57B6-4D00-9842-BF8D15048DA0}" sibTransId="{6A4FBFB3-D59B-4436-A11F-3FCCB778DDE1}"/>
    <dgm:cxn modelId="{79AE4CE3-4FAB-452F-A62D-ED9305139609}" srcId="{932CB55A-1AE0-430A-BAC2-5886F3B9E5C7}" destId="{D9D144FB-D63D-4208-B081-B7E922F6E84B}" srcOrd="2" destOrd="0" parTransId="{02B76AEB-6FA8-4308-A94B-61FF86B3CE32}" sibTransId="{2A804F95-826F-439F-B469-8B44331FCD5C}"/>
    <dgm:cxn modelId="{C86440F9-7922-4553-8E20-CA8FCD2F88BF}" type="presParOf" srcId="{A73599A0-A211-4293-A4FC-E1F3180AE276}" destId="{3D294B47-3785-43B9-88BA-49383BD41984}" srcOrd="0" destOrd="0" presId="urn:microsoft.com/office/officeart/2005/8/layout/list1"/>
    <dgm:cxn modelId="{B21BC91E-021C-4CB6-90C6-0E1DAD32AF85}" type="presParOf" srcId="{3D294B47-3785-43B9-88BA-49383BD41984}" destId="{8B723F29-060A-4ECE-ABD9-6D322217D415}" srcOrd="0" destOrd="0" presId="urn:microsoft.com/office/officeart/2005/8/layout/list1"/>
    <dgm:cxn modelId="{1085066A-F475-4D02-83B7-98F66F99FB54}" type="presParOf" srcId="{3D294B47-3785-43B9-88BA-49383BD41984}" destId="{21705E50-5CE6-4CCC-92AE-F5A73B71781B}" srcOrd="1" destOrd="0" presId="urn:microsoft.com/office/officeart/2005/8/layout/list1"/>
    <dgm:cxn modelId="{77E6A4B7-AB28-4BDA-8EA0-8FB2E42C8ED2}" type="presParOf" srcId="{A73599A0-A211-4293-A4FC-E1F3180AE276}" destId="{495A4C86-CA36-4800-8A18-F740B10A680F}" srcOrd="1" destOrd="0" presId="urn:microsoft.com/office/officeart/2005/8/layout/list1"/>
    <dgm:cxn modelId="{C102FC67-9329-4EC4-AA86-2C10C929D44B}" type="presParOf" srcId="{A73599A0-A211-4293-A4FC-E1F3180AE276}" destId="{9410C51A-B637-42AB-BF8B-1CAE063B7264}" srcOrd="2" destOrd="0" presId="urn:microsoft.com/office/officeart/2005/8/layout/list1"/>
    <dgm:cxn modelId="{9D1802B6-F563-431F-85C6-C3D3B882A83C}" type="presParOf" srcId="{A73599A0-A211-4293-A4FC-E1F3180AE276}" destId="{86C75AC5-8B07-455C-8501-1EF80E7B90B5}" srcOrd="3" destOrd="0" presId="urn:microsoft.com/office/officeart/2005/8/layout/list1"/>
    <dgm:cxn modelId="{2C64556B-E9BB-47CC-BBBF-C13E139239CA}" type="presParOf" srcId="{A73599A0-A211-4293-A4FC-E1F3180AE276}" destId="{353DEB4E-8E73-4077-A6C0-F22CF2944894}" srcOrd="4" destOrd="0" presId="urn:microsoft.com/office/officeart/2005/8/layout/list1"/>
    <dgm:cxn modelId="{B784C52A-1FB0-4A75-B98B-127FD2BB3CB5}" type="presParOf" srcId="{353DEB4E-8E73-4077-A6C0-F22CF2944894}" destId="{8580B5CF-77DB-46B6-8B6D-7BC120D96430}" srcOrd="0" destOrd="0" presId="urn:microsoft.com/office/officeart/2005/8/layout/list1"/>
    <dgm:cxn modelId="{94A66B1B-77F5-4B78-9915-25D08F4B94AC}" type="presParOf" srcId="{353DEB4E-8E73-4077-A6C0-F22CF2944894}" destId="{69558601-0319-42D9-9166-F9F1593EC54D}" srcOrd="1" destOrd="0" presId="urn:microsoft.com/office/officeart/2005/8/layout/list1"/>
    <dgm:cxn modelId="{F4F8B4CE-0D73-4B66-A419-9BFB2EFD8F14}" type="presParOf" srcId="{A73599A0-A211-4293-A4FC-E1F3180AE276}" destId="{B067C831-20A3-42AD-A43E-2CAEA5B93688}" srcOrd="5" destOrd="0" presId="urn:microsoft.com/office/officeart/2005/8/layout/list1"/>
    <dgm:cxn modelId="{F3B7869E-C53B-4EE4-9488-D14F516338AA}" type="presParOf" srcId="{A73599A0-A211-4293-A4FC-E1F3180AE276}" destId="{A943623B-4374-4ED5-87BD-2B8FDEA2A9CC}" srcOrd="6" destOrd="0" presId="urn:microsoft.com/office/officeart/2005/8/layout/list1"/>
    <dgm:cxn modelId="{95CA0D49-39C2-4651-A9A0-AA0FB39AE54A}" type="presParOf" srcId="{A73599A0-A211-4293-A4FC-E1F3180AE276}" destId="{1B628CAD-102F-40AB-A799-EDE3878691D7}" srcOrd="7" destOrd="0" presId="urn:microsoft.com/office/officeart/2005/8/layout/list1"/>
    <dgm:cxn modelId="{C2D490BB-F302-4C02-81BD-1AAD69AE50DB}" type="presParOf" srcId="{A73599A0-A211-4293-A4FC-E1F3180AE276}" destId="{625AF24B-1848-4220-99E3-60C06B6F9363}" srcOrd="8" destOrd="0" presId="urn:microsoft.com/office/officeart/2005/8/layout/list1"/>
    <dgm:cxn modelId="{BC3EBD42-F529-4A47-A1AE-F4EF2801B7E4}" type="presParOf" srcId="{625AF24B-1848-4220-99E3-60C06B6F9363}" destId="{71956A83-0FD0-495E-827A-83AA2A3829F6}" srcOrd="0" destOrd="0" presId="urn:microsoft.com/office/officeart/2005/8/layout/list1"/>
    <dgm:cxn modelId="{366D01CB-51EE-4AD5-9972-F2F93A0E1EA6}" type="presParOf" srcId="{625AF24B-1848-4220-99E3-60C06B6F9363}" destId="{516A91CD-00C5-41D9-8D78-7C117F479E6E}" srcOrd="1" destOrd="0" presId="urn:microsoft.com/office/officeart/2005/8/layout/list1"/>
    <dgm:cxn modelId="{9E6F7EEF-DFE9-496C-BF25-214FFF0C065A}" type="presParOf" srcId="{A73599A0-A211-4293-A4FC-E1F3180AE276}" destId="{AFB96AAB-EC62-49EC-B376-E56BBE987CFC}" srcOrd="9" destOrd="0" presId="urn:microsoft.com/office/officeart/2005/8/layout/list1"/>
    <dgm:cxn modelId="{BF10DDF9-3C9F-4D4B-BDA0-43342CD28F45}" type="presParOf" srcId="{A73599A0-A211-4293-A4FC-E1F3180AE276}" destId="{F3D6BE36-C27B-4A0B-9DB6-1E9C71936ED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9BE5850-4072-4308-9B34-932A19A2BE4B}" type="doc">
      <dgm:prSet loTypeId="urn:microsoft.com/office/officeart/2008/layout/SquareAccent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E3C67D4-0FBA-4342-8F64-53D39F1ED81C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D2DB49B4-7C20-4EA1-ABE5-2DA63FDEE52D}" type="parTrans" cxnId="{AD1D9CBC-94FD-4183-B4D2-B703894421D6}">
      <dgm:prSet/>
      <dgm:spPr/>
      <dgm:t>
        <a:bodyPr/>
        <a:lstStyle/>
        <a:p>
          <a:pPr latinLnBrk="1"/>
          <a:endParaRPr lang="ko-KR" altLang="en-US"/>
        </a:p>
      </dgm:t>
    </dgm:pt>
    <dgm:pt modelId="{94FA0E46-773F-4EF4-AC82-79A71DA50C23}" type="sibTrans" cxnId="{AD1D9CBC-94FD-4183-B4D2-B703894421D6}">
      <dgm:prSet/>
      <dgm:spPr/>
      <dgm:t>
        <a:bodyPr/>
        <a:lstStyle/>
        <a:p>
          <a:pPr latinLnBrk="1"/>
          <a:endParaRPr lang="ko-KR" altLang="en-US"/>
        </a:p>
      </dgm:t>
    </dgm:pt>
    <dgm:pt modelId="{BB1B719D-D789-4C18-BCEF-C983F949CFEE}">
      <dgm:prSet phldrT="[텍스트]" custT="1"/>
      <dgm:spPr/>
      <dgm:t>
        <a:bodyPr/>
        <a:lstStyle/>
        <a:p>
          <a:pPr latinLnBrk="1"/>
          <a:r>
            <a:rPr lang="en-US" altLang="ko-KR" sz="2000" dirty="0"/>
            <a:t>power amplifier</a:t>
          </a:r>
          <a:endParaRPr lang="ko-KR" altLang="en-US" sz="2000" dirty="0"/>
        </a:p>
      </dgm:t>
    </dgm:pt>
    <dgm:pt modelId="{BA72117D-E048-4F0F-A201-F21AC8C8B815}" type="parTrans" cxnId="{CC24A60C-E2B7-4897-B665-4D3821F0F823}">
      <dgm:prSet/>
      <dgm:spPr/>
      <dgm:t>
        <a:bodyPr/>
        <a:lstStyle/>
        <a:p>
          <a:pPr latinLnBrk="1"/>
          <a:endParaRPr lang="ko-KR" altLang="en-US"/>
        </a:p>
      </dgm:t>
    </dgm:pt>
    <dgm:pt modelId="{9E247555-2203-4AFA-BDAE-22EBBC47C981}" type="sibTrans" cxnId="{CC24A60C-E2B7-4897-B665-4D3821F0F823}">
      <dgm:prSet/>
      <dgm:spPr/>
      <dgm:t>
        <a:bodyPr/>
        <a:lstStyle/>
        <a:p>
          <a:pPr latinLnBrk="1"/>
          <a:endParaRPr lang="ko-KR" altLang="en-US"/>
        </a:p>
      </dgm:t>
    </dgm:pt>
    <dgm:pt modelId="{B3E5CDB0-AA26-458A-8439-4BF86E617320}">
      <dgm:prSet phldrT="[텍스트]" custT="1"/>
      <dgm:spPr/>
      <dgm:t>
        <a:bodyPr/>
        <a:lstStyle/>
        <a:p>
          <a:pPr latinLnBrk="1">
            <a:buFontTx/>
            <a:buChar char="-"/>
          </a:pPr>
          <a:r>
            <a:rPr lang="en-US" altLang="ko-KR" sz="1800" dirty="0"/>
            <a:t>Feedback loop</a:t>
          </a:r>
          <a:r>
            <a:rPr lang="ko-KR" altLang="en-US" sz="1800" dirty="0"/>
            <a:t>가 칩 내부에 있어 </a:t>
          </a:r>
          <a:r>
            <a:rPr lang="en-US" altLang="ko-KR" sz="1800" dirty="0"/>
            <a:t>gain</a:t>
          </a:r>
          <a:r>
            <a:rPr lang="ko-KR" altLang="en-US" sz="1800" dirty="0"/>
            <a:t>이 </a:t>
          </a:r>
          <a:r>
            <a:rPr lang="en-US" altLang="ko-KR" sz="1800" dirty="0"/>
            <a:t>20</a:t>
          </a:r>
          <a:r>
            <a:rPr lang="ko-KR" altLang="en-US" sz="1800" dirty="0"/>
            <a:t>으로 </a:t>
          </a:r>
          <a:r>
            <a:rPr lang="ko-KR" altLang="en-US" sz="1800" dirty="0" err="1"/>
            <a:t>고정되어있음</a:t>
          </a:r>
          <a:endParaRPr lang="ko-KR" altLang="en-US" sz="1800" dirty="0"/>
        </a:p>
      </dgm:t>
    </dgm:pt>
    <dgm:pt modelId="{EFB3316F-A2A2-4060-976F-EF9BD167EF21}" type="parTrans" cxnId="{04CF9CD5-1200-4E36-9D89-AA462339E246}">
      <dgm:prSet/>
      <dgm:spPr/>
      <dgm:t>
        <a:bodyPr/>
        <a:lstStyle/>
        <a:p>
          <a:pPr latinLnBrk="1"/>
          <a:endParaRPr lang="ko-KR" altLang="en-US"/>
        </a:p>
      </dgm:t>
    </dgm:pt>
    <dgm:pt modelId="{ABE9869B-86C8-420B-898F-EA1BABC165B8}" type="sibTrans" cxnId="{04CF9CD5-1200-4E36-9D89-AA462339E246}">
      <dgm:prSet/>
      <dgm:spPr/>
      <dgm:t>
        <a:bodyPr/>
        <a:lstStyle/>
        <a:p>
          <a:pPr latinLnBrk="1"/>
          <a:endParaRPr lang="ko-KR" altLang="en-US"/>
        </a:p>
      </dgm:t>
    </dgm:pt>
    <dgm:pt modelId="{A5304D8F-39E8-48DC-8122-CF75A04F8FB8}">
      <dgm:prSet phldrT="[텍스트]" custT="1"/>
      <dgm:spPr/>
      <dgm:t>
        <a:bodyPr/>
        <a:lstStyle/>
        <a:p>
          <a:pPr latinLnBrk="1">
            <a:buFontTx/>
            <a:buChar char="-"/>
          </a:pPr>
          <a:r>
            <a:rPr lang="en-US" altLang="ko-KR" sz="1800" dirty="0"/>
            <a:t>Gain</a:t>
          </a:r>
          <a:r>
            <a:rPr lang="ko-KR" altLang="en-US" sz="1800" dirty="0"/>
            <a:t>핀</a:t>
          </a:r>
          <a:r>
            <a:rPr lang="en-US" altLang="ko-KR" sz="1800" dirty="0"/>
            <a:t>(1</a:t>
          </a:r>
          <a:r>
            <a:rPr lang="ko-KR" altLang="en-US" sz="1800" dirty="0"/>
            <a:t>번과 </a:t>
          </a:r>
          <a:r>
            <a:rPr lang="en-US" altLang="ko-KR" sz="1800" dirty="0"/>
            <a:t>8</a:t>
          </a:r>
          <a:r>
            <a:rPr lang="ko-KR" altLang="en-US" sz="1800" dirty="0" err="1"/>
            <a:t>번핀</a:t>
          </a:r>
          <a:r>
            <a:rPr lang="en-US" altLang="ko-KR" sz="1800" dirty="0"/>
            <a:t>) </a:t>
          </a:r>
          <a:r>
            <a:rPr lang="ko-KR" altLang="en-US" sz="1800" dirty="0"/>
            <a:t>사이에 </a:t>
          </a:r>
          <a:r>
            <a:rPr lang="ko-KR" altLang="en-US" sz="1800" dirty="0" err="1"/>
            <a:t>커패시터와</a:t>
          </a:r>
          <a:r>
            <a:rPr lang="ko-KR" altLang="en-US" sz="1800" dirty="0"/>
            <a:t> 저항을 연결하여 </a:t>
          </a:r>
          <a:r>
            <a:rPr lang="en-US" altLang="ko-KR" sz="1800" dirty="0"/>
            <a:t>gain</a:t>
          </a:r>
          <a:r>
            <a:rPr lang="ko-KR" altLang="en-US" sz="1800" dirty="0"/>
            <a:t>을 </a:t>
          </a:r>
          <a:r>
            <a:rPr lang="en-US" altLang="ko-KR" sz="1800" dirty="0"/>
            <a:t>20~200</a:t>
          </a:r>
          <a:r>
            <a:rPr lang="ko-KR" altLang="en-US" sz="1800" dirty="0"/>
            <a:t>까지 조절할 수 있음</a:t>
          </a:r>
        </a:p>
      </dgm:t>
    </dgm:pt>
    <dgm:pt modelId="{DE573686-8CCF-4A42-A009-BED5DC2FDCE9}" type="parTrans" cxnId="{AEB36AE4-AF15-4473-9408-EFEF4E2C2D7C}">
      <dgm:prSet/>
      <dgm:spPr/>
      <dgm:t>
        <a:bodyPr/>
        <a:lstStyle/>
        <a:p>
          <a:pPr latinLnBrk="1"/>
          <a:endParaRPr lang="ko-KR" altLang="en-US"/>
        </a:p>
      </dgm:t>
    </dgm:pt>
    <dgm:pt modelId="{74AD6224-433A-4C8A-ABB7-3135557A0344}" type="sibTrans" cxnId="{AEB36AE4-AF15-4473-9408-EFEF4E2C2D7C}">
      <dgm:prSet/>
      <dgm:spPr/>
      <dgm:t>
        <a:bodyPr/>
        <a:lstStyle/>
        <a:p>
          <a:pPr latinLnBrk="1"/>
          <a:endParaRPr lang="ko-KR" altLang="en-US"/>
        </a:p>
      </dgm:t>
    </dgm:pt>
    <dgm:pt modelId="{C21720B0-A5FF-4ECE-B953-F8043653874F}" type="pres">
      <dgm:prSet presAssocID="{F9BE5850-4072-4308-9B34-932A19A2BE4B}" presName="layout" presStyleCnt="0">
        <dgm:presLayoutVars>
          <dgm:chMax/>
          <dgm:chPref/>
          <dgm:dir/>
          <dgm:resizeHandles/>
        </dgm:presLayoutVars>
      </dgm:prSet>
      <dgm:spPr/>
    </dgm:pt>
    <dgm:pt modelId="{1987F813-FCAA-4647-BB93-B4C165378A4D}" type="pres">
      <dgm:prSet presAssocID="{FE3C67D4-0FBA-4342-8F64-53D39F1ED81C}" presName="root" presStyleCnt="0">
        <dgm:presLayoutVars>
          <dgm:chMax/>
          <dgm:chPref/>
        </dgm:presLayoutVars>
      </dgm:prSet>
      <dgm:spPr/>
    </dgm:pt>
    <dgm:pt modelId="{142945F0-C843-4E61-88BE-EB80D0F47C39}" type="pres">
      <dgm:prSet presAssocID="{FE3C67D4-0FBA-4342-8F64-53D39F1ED81C}" presName="rootComposite" presStyleCnt="0">
        <dgm:presLayoutVars/>
      </dgm:prSet>
      <dgm:spPr/>
    </dgm:pt>
    <dgm:pt modelId="{55A053E1-2A43-4573-9AC3-8D275D570C06}" type="pres">
      <dgm:prSet presAssocID="{FE3C67D4-0FBA-4342-8F64-53D39F1ED81C}" presName="ParentAccent" presStyleLbl="alignNode1" presStyleIdx="0" presStyleCnt="1" custFlipHor="1" custScaleX="97925"/>
      <dgm:spPr/>
    </dgm:pt>
    <dgm:pt modelId="{40EA4006-B02E-4D6D-AED2-2C6F34A1051E}" type="pres">
      <dgm:prSet presAssocID="{FE3C67D4-0FBA-4342-8F64-53D39F1ED81C}" presName="ParentSmallAccent" presStyleLbl="fgAcc1" presStyleIdx="0" presStyleCnt="1"/>
      <dgm:spPr/>
    </dgm:pt>
    <dgm:pt modelId="{359879E1-10B6-451B-83B5-64F55F13EE41}" type="pres">
      <dgm:prSet presAssocID="{FE3C67D4-0FBA-4342-8F64-53D39F1ED81C}" presName="Parent" presStyleLbl="revTx" presStyleIdx="0" presStyleCnt="4">
        <dgm:presLayoutVars>
          <dgm:chMax/>
          <dgm:chPref val="4"/>
          <dgm:bulletEnabled val="1"/>
        </dgm:presLayoutVars>
      </dgm:prSet>
      <dgm:spPr/>
    </dgm:pt>
    <dgm:pt modelId="{868047A2-0C8E-4DD8-BEB2-4251D7216196}" type="pres">
      <dgm:prSet presAssocID="{FE3C67D4-0FBA-4342-8F64-53D39F1ED81C}" presName="childShape" presStyleCnt="0">
        <dgm:presLayoutVars>
          <dgm:chMax val="0"/>
          <dgm:chPref val="0"/>
        </dgm:presLayoutVars>
      </dgm:prSet>
      <dgm:spPr/>
    </dgm:pt>
    <dgm:pt modelId="{77F26E33-E7C7-4D39-A2DC-5680322CE2B3}" type="pres">
      <dgm:prSet presAssocID="{BB1B719D-D789-4C18-BCEF-C983F949CFEE}" presName="childComposite" presStyleCnt="0">
        <dgm:presLayoutVars>
          <dgm:chMax val="0"/>
          <dgm:chPref val="0"/>
        </dgm:presLayoutVars>
      </dgm:prSet>
      <dgm:spPr/>
    </dgm:pt>
    <dgm:pt modelId="{9AFA00D2-B293-47DD-A28E-5EA1B4918A5A}" type="pres">
      <dgm:prSet presAssocID="{BB1B719D-D789-4C18-BCEF-C983F949CFEE}" presName="ChildAccent" presStyleLbl="solidFgAcc1" presStyleIdx="0" presStyleCnt="3" custLinFactX="-500000" custLinFactNeighborX="-526980" custLinFactNeighborY="-34564"/>
      <dgm:spPr/>
    </dgm:pt>
    <dgm:pt modelId="{AF1E8059-39DC-4530-A236-9C89B7156548}" type="pres">
      <dgm:prSet presAssocID="{BB1B719D-D789-4C18-BCEF-C983F949CFEE}" presName="Child" presStyleLbl="revTx" presStyleIdx="1" presStyleCnt="4" custScaleX="132867" custLinFactNeighborX="-63851" custLinFactNeighborY="-15362">
        <dgm:presLayoutVars>
          <dgm:chMax val="0"/>
          <dgm:chPref val="0"/>
          <dgm:bulletEnabled val="1"/>
        </dgm:presLayoutVars>
      </dgm:prSet>
      <dgm:spPr/>
    </dgm:pt>
    <dgm:pt modelId="{3D6160BF-C9D4-4CC4-A9D5-6732BF70BF22}" type="pres">
      <dgm:prSet presAssocID="{B3E5CDB0-AA26-458A-8439-4BF86E617320}" presName="childComposite" presStyleCnt="0">
        <dgm:presLayoutVars>
          <dgm:chMax val="0"/>
          <dgm:chPref val="0"/>
        </dgm:presLayoutVars>
      </dgm:prSet>
      <dgm:spPr/>
    </dgm:pt>
    <dgm:pt modelId="{3BA7AB7C-FE73-4AF0-845D-9E9796FD0DC7}" type="pres">
      <dgm:prSet presAssocID="{B3E5CDB0-AA26-458A-8439-4BF86E617320}" presName="ChildAccent" presStyleLbl="solidFgAcc1" presStyleIdx="1" presStyleCnt="3" custLinFactX="-500000" custLinFactNeighborX="-504920" custLinFactNeighborY="-34563"/>
      <dgm:spPr/>
    </dgm:pt>
    <dgm:pt modelId="{D1793809-4082-400C-B893-0E0907681D7F}" type="pres">
      <dgm:prSet presAssocID="{B3E5CDB0-AA26-458A-8439-4BF86E617320}" presName="Child" presStyleLbl="revTx" presStyleIdx="2" presStyleCnt="4" custScaleX="135974" custLinFactNeighborX="-61441" custLinFactNeighborY="-16931">
        <dgm:presLayoutVars>
          <dgm:chMax val="0"/>
          <dgm:chPref val="0"/>
          <dgm:bulletEnabled val="1"/>
        </dgm:presLayoutVars>
      </dgm:prSet>
      <dgm:spPr/>
    </dgm:pt>
    <dgm:pt modelId="{08841C01-8500-4EBC-B7CB-3F51A7A3C2C6}" type="pres">
      <dgm:prSet presAssocID="{A5304D8F-39E8-48DC-8122-CF75A04F8FB8}" presName="childComposite" presStyleCnt="0">
        <dgm:presLayoutVars>
          <dgm:chMax val="0"/>
          <dgm:chPref val="0"/>
        </dgm:presLayoutVars>
      </dgm:prSet>
      <dgm:spPr/>
    </dgm:pt>
    <dgm:pt modelId="{B861ACFD-2788-4DD7-9D7C-16BCF1BD06F1}" type="pres">
      <dgm:prSet presAssocID="{A5304D8F-39E8-48DC-8122-CF75A04F8FB8}" presName="ChildAccent" presStyleLbl="solidFgAcc1" presStyleIdx="2" presStyleCnt="3" custLinFactX="-256248" custLinFactNeighborX="-300000" custLinFactNeighborY="-59491"/>
      <dgm:spPr/>
    </dgm:pt>
    <dgm:pt modelId="{3E94E2A6-C62F-4020-9ED0-9FF468ADEE3B}" type="pres">
      <dgm:prSet presAssocID="{A5304D8F-39E8-48DC-8122-CF75A04F8FB8}" presName="Child" presStyleLbl="revTx" presStyleIdx="3" presStyleCnt="4" custScaleX="205024" custLinFactNeighborX="8957" custLinFactNeighborY="-27109">
        <dgm:presLayoutVars>
          <dgm:chMax val="0"/>
          <dgm:chPref val="0"/>
          <dgm:bulletEnabled val="1"/>
        </dgm:presLayoutVars>
      </dgm:prSet>
      <dgm:spPr/>
    </dgm:pt>
  </dgm:ptLst>
  <dgm:cxnLst>
    <dgm:cxn modelId="{CC24A60C-E2B7-4897-B665-4D3821F0F823}" srcId="{FE3C67D4-0FBA-4342-8F64-53D39F1ED81C}" destId="{BB1B719D-D789-4C18-BCEF-C983F949CFEE}" srcOrd="0" destOrd="0" parTransId="{BA72117D-E048-4F0F-A201-F21AC8C8B815}" sibTransId="{9E247555-2203-4AFA-BDAE-22EBBC47C981}"/>
    <dgm:cxn modelId="{00BD7742-4BE2-4CED-BFB0-0C66B97BECCB}" type="presOf" srcId="{A5304D8F-39E8-48DC-8122-CF75A04F8FB8}" destId="{3E94E2A6-C62F-4020-9ED0-9FF468ADEE3B}" srcOrd="0" destOrd="0" presId="urn:microsoft.com/office/officeart/2008/layout/SquareAccentList"/>
    <dgm:cxn modelId="{BF3F9C81-E788-4FE3-B580-1312BEAE826E}" type="presOf" srcId="{F9BE5850-4072-4308-9B34-932A19A2BE4B}" destId="{C21720B0-A5FF-4ECE-B953-F8043653874F}" srcOrd="0" destOrd="0" presId="urn:microsoft.com/office/officeart/2008/layout/SquareAccentList"/>
    <dgm:cxn modelId="{691DCC89-2EE4-47AA-B8C7-D058B0442F79}" type="presOf" srcId="{FE3C67D4-0FBA-4342-8F64-53D39F1ED81C}" destId="{359879E1-10B6-451B-83B5-64F55F13EE41}" srcOrd="0" destOrd="0" presId="urn:microsoft.com/office/officeart/2008/layout/SquareAccentList"/>
    <dgm:cxn modelId="{EE16AAA8-B53A-4A58-9080-909E3DCA57CB}" type="presOf" srcId="{B3E5CDB0-AA26-458A-8439-4BF86E617320}" destId="{D1793809-4082-400C-B893-0E0907681D7F}" srcOrd="0" destOrd="0" presId="urn:microsoft.com/office/officeart/2008/layout/SquareAccentList"/>
    <dgm:cxn modelId="{AD1D9CBC-94FD-4183-B4D2-B703894421D6}" srcId="{F9BE5850-4072-4308-9B34-932A19A2BE4B}" destId="{FE3C67D4-0FBA-4342-8F64-53D39F1ED81C}" srcOrd="0" destOrd="0" parTransId="{D2DB49B4-7C20-4EA1-ABE5-2DA63FDEE52D}" sibTransId="{94FA0E46-773F-4EF4-AC82-79A71DA50C23}"/>
    <dgm:cxn modelId="{04CF9CD5-1200-4E36-9D89-AA462339E246}" srcId="{FE3C67D4-0FBA-4342-8F64-53D39F1ED81C}" destId="{B3E5CDB0-AA26-458A-8439-4BF86E617320}" srcOrd="1" destOrd="0" parTransId="{EFB3316F-A2A2-4060-976F-EF9BD167EF21}" sibTransId="{ABE9869B-86C8-420B-898F-EA1BABC165B8}"/>
    <dgm:cxn modelId="{AEB36AE4-AF15-4473-9408-EFEF4E2C2D7C}" srcId="{FE3C67D4-0FBA-4342-8F64-53D39F1ED81C}" destId="{A5304D8F-39E8-48DC-8122-CF75A04F8FB8}" srcOrd="2" destOrd="0" parTransId="{DE573686-8CCF-4A42-A009-BED5DC2FDCE9}" sibTransId="{74AD6224-433A-4C8A-ABB7-3135557A0344}"/>
    <dgm:cxn modelId="{E783D7F4-A267-4C38-8429-0DDBFBA613A0}" type="presOf" srcId="{BB1B719D-D789-4C18-BCEF-C983F949CFEE}" destId="{AF1E8059-39DC-4530-A236-9C89B7156548}" srcOrd="0" destOrd="0" presId="urn:microsoft.com/office/officeart/2008/layout/SquareAccentList"/>
    <dgm:cxn modelId="{530B590A-EADE-4F43-87AA-D114A207B05A}" type="presParOf" srcId="{C21720B0-A5FF-4ECE-B953-F8043653874F}" destId="{1987F813-FCAA-4647-BB93-B4C165378A4D}" srcOrd="0" destOrd="0" presId="urn:microsoft.com/office/officeart/2008/layout/SquareAccentList"/>
    <dgm:cxn modelId="{CDF4C383-1F65-4206-9296-2082C3CCEA9C}" type="presParOf" srcId="{1987F813-FCAA-4647-BB93-B4C165378A4D}" destId="{142945F0-C843-4E61-88BE-EB80D0F47C39}" srcOrd="0" destOrd="0" presId="urn:microsoft.com/office/officeart/2008/layout/SquareAccentList"/>
    <dgm:cxn modelId="{608D68A0-FEFA-403B-A6E4-5F5BB41B0D69}" type="presParOf" srcId="{142945F0-C843-4E61-88BE-EB80D0F47C39}" destId="{55A053E1-2A43-4573-9AC3-8D275D570C06}" srcOrd="0" destOrd="0" presId="urn:microsoft.com/office/officeart/2008/layout/SquareAccentList"/>
    <dgm:cxn modelId="{F39DFC9B-692A-42E4-99EA-CB05F8443372}" type="presParOf" srcId="{142945F0-C843-4E61-88BE-EB80D0F47C39}" destId="{40EA4006-B02E-4D6D-AED2-2C6F34A1051E}" srcOrd="1" destOrd="0" presId="urn:microsoft.com/office/officeart/2008/layout/SquareAccentList"/>
    <dgm:cxn modelId="{1336454D-77ED-4F99-8B5A-F418DB1087D1}" type="presParOf" srcId="{142945F0-C843-4E61-88BE-EB80D0F47C39}" destId="{359879E1-10B6-451B-83B5-64F55F13EE41}" srcOrd="2" destOrd="0" presId="urn:microsoft.com/office/officeart/2008/layout/SquareAccentList"/>
    <dgm:cxn modelId="{4C18A9F2-BB8A-4FB2-8E23-52B2AD5A3BDE}" type="presParOf" srcId="{1987F813-FCAA-4647-BB93-B4C165378A4D}" destId="{868047A2-0C8E-4DD8-BEB2-4251D7216196}" srcOrd="1" destOrd="0" presId="urn:microsoft.com/office/officeart/2008/layout/SquareAccentList"/>
    <dgm:cxn modelId="{97DAA901-C799-4754-B461-2CDBB9CC012F}" type="presParOf" srcId="{868047A2-0C8E-4DD8-BEB2-4251D7216196}" destId="{77F26E33-E7C7-4D39-A2DC-5680322CE2B3}" srcOrd="0" destOrd="0" presId="urn:microsoft.com/office/officeart/2008/layout/SquareAccentList"/>
    <dgm:cxn modelId="{BF6B7E1A-9699-4A12-ACA8-11941AD0CDD4}" type="presParOf" srcId="{77F26E33-E7C7-4D39-A2DC-5680322CE2B3}" destId="{9AFA00D2-B293-47DD-A28E-5EA1B4918A5A}" srcOrd="0" destOrd="0" presId="urn:microsoft.com/office/officeart/2008/layout/SquareAccentList"/>
    <dgm:cxn modelId="{09A55B66-2112-478E-A9D0-3CBFF09F720A}" type="presParOf" srcId="{77F26E33-E7C7-4D39-A2DC-5680322CE2B3}" destId="{AF1E8059-39DC-4530-A236-9C89B7156548}" srcOrd="1" destOrd="0" presId="urn:microsoft.com/office/officeart/2008/layout/SquareAccentList"/>
    <dgm:cxn modelId="{6CFE526A-2C6D-486C-8EF0-6F1C4DC2F08D}" type="presParOf" srcId="{868047A2-0C8E-4DD8-BEB2-4251D7216196}" destId="{3D6160BF-C9D4-4CC4-A9D5-6732BF70BF22}" srcOrd="1" destOrd="0" presId="urn:microsoft.com/office/officeart/2008/layout/SquareAccentList"/>
    <dgm:cxn modelId="{019EEEC6-2E4C-42EF-9F77-DACAD60D0FBC}" type="presParOf" srcId="{3D6160BF-C9D4-4CC4-A9D5-6732BF70BF22}" destId="{3BA7AB7C-FE73-4AF0-845D-9E9796FD0DC7}" srcOrd="0" destOrd="0" presId="urn:microsoft.com/office/officeart/2008/layout/SquareAccentList"/>
    <dgm:cxn modelId="{CF46EE49-B50C-4A33-95F9-3E1C005BC420}" type="presParOf" srcId="{3D6160BF-C9D4-4CC4-A9D5-6732BF70BF22}" destId="{D1793809-4082-400C-B893-0E0907681D7F}" srcOrd="1" destOrd="0" presId="urn:microsoft.com/office/officeart/2008/layout/SquareAccentList"/>
    <dgm:cxn modelId="{104966C6-F355-4706-A109-656380576F60}" type="presParOf" srcId="{868047A2-0C8E-4DD8-BEB2-4251D7216196}" destId="{08841C01-8500-4EBC-B7CB-3F51A7A3C2C6}" srcOrd="2" destOrd="0" presId="urn:microsoft.com/office/officeart/2008/layout/SquareAccentList"/>
    <dgm:cxn modelId="{5A8EE04E-6E21-4842-8C69-6F32D0D71412}" type="presParOf" srcId="{08841C01-8500-4EBC-B7CB-3F51A7A3C2C6}" destId="{B861ACFD-2788-4DD7-9D7C-16BCF1BD06F1}" srcOrd="0" destOrd="0" presId="urn:microsoft.com/office/officeart/2008/layout/SquareAccentList"/>
    <dgm:cxn modelId="{6B2E7720-BB62-4403-B71F-7E4C9E435842}" type="presParOf" srcId="{08841C01-8500-4EBC-B7CB-3F51A7A3C2C6}" destId="{3E94E2A6-C62F-4020-9ED0-9FF468ADEE3B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011397-D73B-4D65-B003-C34D2A9488FA}">
      <dsp:nvSpPr>
        <dsp:cNvPr id="0" name=""/>
        <dsp:cNvSpPr/>
      </dsp:nvSpPr>
      <dsp:spPr>
        <a:xfrm>
          <a:off x="-6125176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E20647-D7B6-481B-B42C-E8248D1495E5}">
      <dsp:nvSpPr>
        <dsp:cNvPr id="0" name=""/>
        <dsp:cNvSpPr/>
      </dsp:nvSpPr>
      <dsp:spPr>
        <a:xfrm>
          <a:off x="752110" y="541866"/>
          <a:ext cx="7301111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50800" rIns="50800" bIns="50800" numCol="1" spcCol="1270" anchor="ctr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개개인에게 보급 가능한 </a:t>
          </a:r>
          <a:endParaRPr lang="en-US" altLang="ko-KR" sz="2000" kern="1200" dirty="0"/>
        </a:p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저렴한 음성 분석 의료기기 개발</a:t>
          </a:r>
        </a:p>
      </dsp:txBody>
      <dsp:txXfrm>
        <a:off x="752110" y="541866"/>
        <a:ext cx="7301111" cy="1083733"/>
      </dsp:txXfrm>
    </dsp:sp>
    <dsp:sp modelId="{CEDBE588-6992-4013-B559-D6B3A7173104}">
      <dsp:nvSpPr>
        <dsp:cNvPr id="0" name=""/>
        <dsp:cNvSpPr/>
      </dsp:nvSpPr>
      <dsp:spPr>
        <a:xfrm>
          <a:off x="64590" y="44471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7B479B-09FF-4A07-AFE8-8E8D1F24F7A3}">
      <dsp:nvSpPr>
        <dsp:cNvPr id="0" name=""/>
        <dsp:cNvSpPr/>
      </dsp:nvSpPr>
      <dsp:spPr>
        <a:xfrm>
          <a:off x="1146048" y="2167466"/>
          <a:ext cx="6907174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50800" rIns="50800" bIns="50800" numCol="1" spcCol="1270" anchor="ctr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효율적인 회로 설계</a:t>
          </a:r>
          <a:r>
            <a:rPr lang="en-US" altLang="ko-KR" sz="2000" kern="1200" dirty="0"/>
            <a:t>, </a:t>
          </a:r>
          <a:r>
            <a:rPr lang="ko-KR" altLang="en-US" sz="2000" kern="1200" dirty="0"/>
            <a:t>음성 신호의 최적화</a:t>
          </a:r>
        </a:p>
      </dsp:txBody>
      <dsp:txXfrm>
        <a:off x="1146048" y="2167466"/>
        <a:ext cx="6907174" cy="1083733"/>
      </dsp:txXfrm>
    </dsp:sp>
    <dsp:sp modelId="{1C98E0B7-AF71-496D-8411-0B3027E7C397}">
      <dsp:nvSpPr>
        <dsp:cNvPr id="0" name=""/>
        <dsp:cNvSpPr/>
      </dsp:nvSpPr>
      <dsp:spPr>
        <a:xfrm>
          <a:off x="553936" y="20320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033B5C-620A-4919-8CC4-8B0130658DCE}">
      <dsp:nvSpPr>
        <dsp:cNvPr id="0" name=""/>
        <dsp:cNvSpPr/>
      </dsp:nvSpPr>
      <dsp:spPr>
        <a:xfrm>
          <a:off x="752110" y="3793066"/>
          <a:ext cx="7301111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50800" rIns="50800" bIns="50800" numCol="1" spcCol="1270" anchor="ctr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ko-KR" altLang="en-US" sz="2000" b="0" i="0" kern="1200" dirty="0"/>
            <a:t>전자전기</a:t>
          </a:r>
          <a:r>
            <a:rPr lang="en-US" altLang="ko-KR" sz="2000" b="0" i="0" kern="1200" dirty="0"/>
            <a:t>, </a:t>
          </a:r>
          <a:r>
            <a:rPr lang="ko-KR" altLang="en-US" sz="2000" b="0" i="0" kern="1200" dirty="0"/>
            <a:t>기계</a:t>
          </a:r>
          <a:r>
            <a:rPr lang="en-US" altLang="ko-KR" sz="2000" b="0" i="0" kern="1200" dirty="0"/>
            <a:t>, </a:t>
          </a:r>
          <a:r>
            <a:rPr lang="ko-KR" altLang="en-US" sz="2000" b="0" i="0" kern="1200" dirty="0"/>
            <a:t>인공지능 각 전공의 특성을 최대한 발휘하여 다양한 기술의 융합을 통해 혁신적인 솔루션 창출</a:t>
          </a:r>
          <a:endParaRPr lang="ko-KR" altLang="en-US" sz="2000" kern="1200" dirty="0"/>
        </a:p>
      </dsp:txBody>
      <dsp:txXfrm>
        <a:off x="752110" y="3793066"/>
        <a:ext cx="7301111" cy="1083733"/>
      </dsp:txXfrm>
    </dsp:sp>
    <dsp:sp modelId="{49B75509-79B5-40D2-9C7A-114E7062035B}">
      <dsp:nvSpPr>
        <dsp:cNvPr id="0" name=""/>
        <dsp:cNvSpPr/>
      </dsp:nvSpPr>
      <dsp:spPr>
        <a:xfrm>
          <a:off x="187079" y="3632606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10C51A-B637-42AB-BF8B-1CAE063B7264}">
      <dsp:nvSpPr>
        <dsp:cNvPr id="0" name=""/>
        <dsp:cNvSpPr/>
      </dsp:nvSpPr>
      <dsp:spPr>
        <a:xfrm>
          <a:off x="0" y="166274"/>
          <a:ext cx="8324224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705E50-5CE6-4CCC-92AE-F5A73B71781B}">
      <dsp:nvSpPr>
        <dsp:cNvPr id="0" name=""/>
        <dsp:cNvSpPr/>
      </dsp:nvSpPr>
      <dsp:spPr>
        <a:xfrm>
          <a:off x="433300" y="27066"/>
          <a:ext cx="1339966" cy="6262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0245" tIns="0" rIns="220245" bIns="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PSPICE</a:t>
          </a:r>
          <a:endParaRPr lang="ko-KR" altLang="en-US" sz="1800" kern="1200" dirty="0"/>
        </a:p>
      </dsp:txBody>
      <dsp:txXfrm>
        <a:off x="463873" y="57639"/>
        <a:ext cx="1278820" cy="565141"/>
      </dsp:txXfrm>
    </dsp:sp>
    <dsp:sp modelId="{A943623B-4374-4ED5-87BD-2B8FDEA2A9CC}">
      <dsp:nvSpPr>
        <dsp:cNvPr id="0" name=""/>
        <dsp:cNvSpPr/>
      </dsp:nvSpPr>
      <dsp:spPr>
        <a:xfrm>
          <a:off x="0" y="1315281"/>
          <a:ext cx="8324224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558601-0319-42D9-9166-F9F1593EC54D}">
      <dsp:nvSpPr>
        <dsp:cNvPr id="0" name=""/>
        <dsp:cNvSpPr/>
      </dsp:nvSpPr>
      <dsp:spPr>
        <a:xfrm>
          <a:off x="416211" y="1176074"/>
          <a:ext cx="1362866" cy="6262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0245" tIns="0" rIns="220245" bIns="0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MATLAB</a:t>
          </a:r>
          <a:endParaRPr lang="ko-KR" altLang="en-US" sz="1600" kern="1200" dirty="0"/>
        </a:p>
      </dsp:txBody>
      <dsp:txXfrm>
        <a:off x="446784" y="1206647"/>
        <a:ext cx="1301720" cy="565141"/>
      </dsp:txXfrm>
    </dsp:sp>
    <dsp:sp modelId="{F3D6BE36-C27B-4A0B-9DB6-1E9C71936ED7}">
      <dsp:nvSpPr>
        <dsp:cNvPr id="0" name=""/>
        <dsp:cNvSpPr/>
      </dsp:nvSpPr>
      <dsp:spPr>
        <a:xfrm>
          <a:off x="0" y="2464289"/>
          <a:ext cx="8324224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6A91CD-00C5-41D9-8D78-7C117F479E6E}">
      <dsp:nvSpPr>
        <dsp:cNvPr id="0" name=""/>
        <dsp:cNvSpPr/>
      </dsp:nvSpPr>
      <dsp:spPr>
        <a:xfrm>
          <a:off x="416211" y="2325081"/>
          <a:ext cx="1321087" cy="6262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0245" tIns="0" rIns="220245" bIns="0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Python</a:t>
          </a:r>
          <a:endParaRPr lang="ko-KR" altLang="en-US" sz="1600" kern="1200" dirty="0"/>
        </a:p>
      </dsp:txBody>
      <dsp:txXfrm>
        <a:off x="446784" y="2355654"/>
        <a:ext cx="1259941" cy="5651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A053E1-2A43-4573-9AC3-8D275D570C06}">
      <dsp:nvSpPr>
        <dsp:cNvPr id="0" name=""/>
        <dsp:cNvSpPr/>
      </dsp:nvSpPr>
      <dsp:spPr>
        <a:xfrm flipH="1">
          <a:off x="463751" y="1046320"/>
          <a:ext cx="4848075" cy="5824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0EA4006-B02E-4D6D-AED2-2C6F34A1051E}">
      <dsp:nvSpPr>
        <dsp:cNvPr id="0" name=""/>
        <dsp:cNvSpPr/>
      </dsp:nvSpPr>
      <dsp:spPr>
        <a:xfrm>
          <a:off x="412387" y="1265064"/>
          <a:ext cx="363703" cy="36370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9879E1-10B6-451B-83B5-64F55F13EE41}">
      <dsp:nvSpPr>
        <dsp:cNvPr id="0" name=""/>
        <dsp:cNvSpPr/>
      </dsp:nvSpPr>
      <dsp:spPr>
        <a:xfrm>
          <a:off x="412387" y="0"/>
          <a:ext cx="4950804" cy="1046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015" tIns="80010" rIns="120015" bIns="80010" numCol="1" spcCol="1270" anchor="ctr" anchorCtr="0">
          <a:noAutofit/>
        </a:bodyPr>
        <a:lstStyle/>
        <a:p>
          <a:pPr marL="0" lvl="0" indent="0" algn="l" defTabSz="2800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300" kern="1200" dirty="0"/>
        </a:p>
      </dsp:txBody>
      <dsp:txXfrm>
        <a:off x="412387" y="0"/>
        <a:ext cx="4950804" cy="1046320"/>
      </dsp:txXfrm>
    </dsp:sp>
    <dsp:sp modelId="{9AFA00D2-B293-47DD-A28E-5EA1B4918A5A}">
      <dsp:nvSpPr>
        <dsp:cNvPr id="0" name=""/>
        <dsp:cNvSpPr/>
      </dsp:nvSpPr>
      <dsp:spPr>
        <a:xfrm>
          <a:off x="409682" y="1987139"/>
          <a:ext cx="363695" cy="3636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1E8059-39DC-4530-A236-9C89B7156548}">
      <dsp:nvSpPr>
        <dsp:cNvPr id="0" name=""/>
        <dsp:cNvSpPr/>
      </dsp:nvSpPr>
      <dsp:spPr>
        <a:xfrm>
          <a:off x="794816" y="1740572"/>
          <a:ext cx="6117526" cy="847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/>
            <a:t>power amplifier</a:t>
          </a:r>
          <a:endParaRPr lang="ko-KR" altLang="en-US" sz="2000" kern="1200" dirty="0"/>
        </a:p>
      </dsp:txBody>
      <dsp:txXfrm>
        <a:off x="794816" y="1740572"/>
        <a:ext cx="6117526" cy="847773"/>
      </dsp:txXfrm>
    </dsp:sp>
    <dsp:sp modelId="{3BA7AB7C-FE73-4AF0-845D-9E9796FD0DC7}">
      <dsp:nvSpPr>
        <dsp:cNvPr id="0" name=""/>
        <dsp:cNvSpPr/>
      </dsp:nvSpPr>
      <dsp:spPr>
        <a:xfrm>
          <a:off x="418386" y="2834917"/>
          <a:ext cx="363695" cy="3636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793809-4082-400C-B893-0E0907681D7F}">
      <dsp:nvSpPr>
        <dsp:cNvPr id="0" name=""/>
        <dsp:cNvSpPr/>
      </dsp:nvSpPr>
      <dsp:spPr>
        <a:xfrm>
          <a:off x="762724" y="2575045"/>
          <a:ext cx="6260580" cy="847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en-US" altLang="ko-KR" sz="1800" kern="1200" dirty="0"/>
            <a:t>Feedback loop</a:t>
          </a:r>
          <a:r>
            <a:rPr lang="ko-KR" altLang="en-US" sz="1800" kern="1200" dirty="0"/>
            <a:t>가 칩 내부에 있어 </a:t>
          </a:r>
          <a:r>
            <a:rPr lang="en-US" altLang="ko-KR" sz="1800" kern="1200" dirty="0"/>
            <a:t>gain</a:t>
          </a:r>
          <a:r>
            <a:rPr lang="ko-KR" altLang="en-US" sz="1800" kern="1200" dirty="0"/>
            <a:t>이 </a:t>
          </a:r>
          <a:r>
            <a:rPr lang="en-US" altLang="ko-KR" sz="1800" kern="1200" dirty="0"/>
            <a:t>20</a:t>
          </a:r>
          <a:r>
            <a:rPr lang="ko-KR" altLang="en-US" sz="1800" kern="1200" dirty="0"/>
            <a:t>으로 </a:t>
          </a:r>
          <a:r>
            <a:rPr lang="ko-KR" altLang="en-US" sz="1800" kern="1200" dirty="0" err="1"/>
            <a:t>고정되어있음</a:t>
          </a:r>
          <a:endParaRPr lang="ko-KR" altLang="en-US" sz="1800" kern="1200" dirty="0"/>
        </a:p>
      </dsp:txBody>
      <dsp:txXfrm>
        <a:off x="762724" y="2575045"/>
        <a:ext cx="6260580" cy="847773"/>
      </dsp:txXfrm>
    </dsp:sp>
    <dsp:sp modelId="{B861ACFD-2788-4DD7-9D7C-16BCF1BD06F1}">
      <dsp:nvSpPr>
        <dsp:cNvPr id="0" name=""/>
        <dsp:cNvSpPr/>
      </dsp:nvSpPr>
      <dsp:spPr>
        <a:xfrm>
          <a:off x="460567" y="3592029"/>
          <a:ext cx="363695" cy="3636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94E2A6-C62F-4020-9ED0-9FF468ADEE3B}">
      <dsp:nvSpPr>
        <dsp:cNvPr id="0" name=""/>
        <dsp:cNvSpPr/>
      </dsp:nvSpPr>
      <dsp:spPr>
        <a:xfrm>
          <a:off x="824774" y="3336532"/>
          <a:ext cx="9439813" cy="847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en-US" altLang="ko-KR" sz="1800" kern="1200" dirty="0"/>
            <a:t>Gain</a:t>
          </a:r>
          <a:r>
            <a:rPr lang="ko-KR" altLang="en-US" sz="1800" kern="1200" dirty="0"/>
            <a:t>핀</a:t>
          </a:r>
          <a:r>
            <a:rPr lang="en-US" altLang="ko-KR" sz="1800" kern="1200" dirty="0"/>
            <a:t>(1</a:t>
          </a:r>
          <a:r>
            <a:rPr lang="ko-KR" altLang="en-US" sz="1800" kern="1200" dirty="0"/>
            <a:t>번과 </a:t>
          </a:r>
          <a:r>
            <a:rPr lang="en-US" altLang="ko-KR" sz="1800" kern="1200" dirty="0"/>
            <a:t>8</a:t>
          </a:r>
          <a:r>
            <a:rPr lang="ko-KR" altLang="en-US" sz="1800" kern="1200" dirty="0" err="1"/>
            <a:t>번핀</a:t>
          </a:r>
          <a:r>
            <a:rPr lang="en-US" altLang="ko-KR" sz="1800" kern="1200" dirty="0"/>
            <a:t>) </a:t>
          </a:r>
          <a:r>
            <a:rPr lang="ko-KR" altLang="en-US" sz="1800" kern="1200" dirty="0"/>
            <a:t>사이에 </a:t>
          </a:r>
          <a:r>
            <a:rPr lang="ko-KR" altLang="en-US" sz="1800" kern="1200" dirty="0" err="1"/>
            <a:t>커패시터와</a:t>
          </a:r>
          <a:r>
            <a:rPr lang="ko-KR" altLang="en-US" sz="1800" kern="1200" dirty="0"/>
            <a:t> 저항을 연결하여 </a:t>
          </a:r>
          <a:r>
            <a:rPr lang="en-US" altLang="ko-KR" sz="1800" kern="1200" dirty="0"/>
            <a:t>gain</a:t>
          </a:r>
          <a:r>
            <a:rPr lang="ko-KR" altLang="en-US" sz="1800" kern="1200" dirty="0"/>
            <a:t>을 </a:t>
          </a:r>
          <a:r>
            <a:rPr lang="en-US" altLang="ko-KR" sz="1800" kern="1200" dirty="0"/>
            <a:t>20~200</a:t>
          </a:r>
          <a:r>
            <a:rPr lang="ko-KR" altLang="en-US" sz="1800" kern="1200" dirty="0"/>
            <a:t>까지 조절할 수 있음</a:t>
          </a:r>
        </a:p>
      </dsp:txBody>
      <dsp:txXfrm>
        <a:off x="824774" y="3336532"/>
        <a:ext cx="9439813" cy="8477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C87699-1905-8B44-8200-80B744849E59}" type="datetimeFigureOut">
              <a:rPr lang="en-KR" smtClean="0"/>
              <a:t>05/25/2024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938B3-E8EB-644A-BD72-9A050B7B0CE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53855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938B3-E8EB-644A-BD72-9A050B7B0CE5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16925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매트랩을 활용하여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음성신호를 분석하는 방법에 대해 설명하겠습니다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938B3-E8EB-644A-BD72-9A050B7B0CE5}" type="slidenum">
              <a:rPr lang="en-KR" smtClean="0"/>
              <a:t>10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93103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먼저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FIR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필터에 대해 설명한 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lowpass filter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활용한 노이즈 제거법과 가시화된 주파수를 분석하고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프로그램을 직접 돌려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음원을 추출해 보겠습니다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938B3-E8EB-644A-BD72-9A050B7B0CE5}" type="slidenum">
              <a:rPr lang="en-KR" smtClean="0"/>
              <a:t>11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35768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Fir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필터는 다음과 같은 수학적 수식으로 표현됩니다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수식을 통해 보듯이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유한한 수열의 합과 같은 표현이며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LTI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특성을 지닙니다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주파수에 대한 응답을 통해 필터를 생성하며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응답을 독립적으로 제어 가능한점이 장점입니다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이를 활용해 필터를 만듭니다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938B3-E8EB-644A-BD72-9A050B7B0CE5}" type="slidenum">
              <a:rPr lang="en-KR" smtClean="0"/>
              <a:t>12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41778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원본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음성신호이며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신호에서 그림과 같은 저주파 대역을 삭제합니다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섀넌의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샘플링 이론에 대해 분석하였으며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나이퀴시트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속도를 활용하여 적정 잡음 주파수 대역을 특정 할 수 있었습니다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938B3-E8EB-644A-BD72-9A050B7B0CE5}" type="slidenum">
              <a:rPr lang="en-KR" smtClean="0"/>
              <a:t>13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99812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그림은 주파수를 위상과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페이저로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분석한 그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림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가시적으로 표현하여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제거해야 할 주파수를 명확하게 할 수 있었습니다</a:t>
            </a:r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위의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matlab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코드를 간략하게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설명드리겠습니다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가장 먼저 음원을 적정 주기로 샘플링 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이후 제거 해야 할 주파수 영역을 처리하는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Lowpass filter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Highpass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filter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코딩하였습니다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938B3-E8EB-644A-BD72-9A050B7B0CE5}" type="slidenum">
              <a:rPr lang="en-KR" smtClean="0"/>
              <a:t>14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13143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다음으로는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코딩에 고주파수 값을 갖는 새가 지저귀는 소리를 통해 코딩을 디버깅하였습니다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 이유는 저주파수 대역과 고주파수 대역이 가장 명확하게 드러나는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음원이였기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때문입니다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음원은 원본소리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/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필터를 활용하여 가공된 소리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/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그리고 제거된 잡음으로 구성됩니다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938B3-E8EB-644A-BD72-9A050B7B0CE5}" type="slidenum">
              <a:rPr lang="en-KR" smtClean="0"/>
              <a:t>15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16431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3D Printing </a:t>
            </a:r>
            <a:r>
              <a:rPr lang="ko-KR" altLang="en-US" dirty="0"/>
              <a:t>팀은 </a:t>
            </a:r>
            <a:r>
              <a:rPr lang="en-US" altLang="ko-KR" dirty="0"/>
              <a:t>Inventor 3D </a:t>
            </a:r>
            <a:r>
              <a:rPr lang="ko-KR" altLang="en-US" dirty="0"/>
              <a:t>모델링 </a:t>
            </a:r>
            <a:r>
              <a:rPr lang="en-US" altLang="ko-KR" dirty="0"/>
              <a:t>tool</a:t>
            </a:r>
            <a:r>
              <a:rPr lang="ko-KR" altLang="en-US" dirty="0"/>
              <a:t>에 대해 공부하고</a:t>
            </a:r>
            <a:r>
              <a:rPr lang="en-US" altLang="ko-KR" dirty="0"/>
              <a:t>, </a:t>
            </a:r>
            <a:r>
              <a:rPr lang="en-US" altLang="ko-KR" dirty="0" err="1"/>
              <a:t>cura</a:t>
            </a:r>
            <a:r>
              <a:rPr lang="en-US" altLang="ko-KR" dirty="0"/>
              <a:t> </a:t>
            </a:r>
            <a:r>
              <a:rPr lang="ko-KR" altLang="en-US" dirty="0" err="1"/>
              <a:t>슬라이서를</a:t>
            </a:r>
            <a:r>
              <a:rPr lang="ko-KR" altLang="en-US" dirty="0"/>
              <a:t> 이용하여 </a:t>
            </a:r>
            <a:r>
              <a:rPr lang="en-US" altLang="ko-KR" dirty="0"/>
              <a:t>3D </a:t>
            </a:r>
            <a:r>
              <a:rPr lang="ko-KR" altLang="en-US" dirty="0"/>
              <a:t>프린터로 출력하는 전 과정을 담당합니다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Circuit Design </a:t>
            </a:r>
            <a:r>
              <a:rPr lang="ko-KR" altLang="en-US" dirty="0"/>
              <a:t>팀과 함께 진행하면서 회로 설계 전 과정을 이해합니다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938B3-E8EB-644A-BD72-9A050B7B0CE5}" type="slidenum">
              <a:rPr lang="en-KR" smtClean="0"/>
              <a:t>26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98623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C4B63-C27A-AC47-3226-154B0E0E4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F345A-C690-F270-454D-9642FB6A4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1DE8D-FF11-2EB6-F050-94461A249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DC818-5452-F943-B309-A1EFB83EFC91}" type="datetimeFigureOut">
              <a:rPr lang="en-KR" smtClean="0"/>
              <a:t>05/25/2024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1D67D-6B6F-0826-1C37-A2DAA5CB3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56235-BE96-9094-A94D-0BB23459B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2B989-A680-C346-8912-726DAE9B0C9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20298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7324C-984B-DFD7-D356-B1634C938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442D7D-C659-575E-662D-EFCF666D5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1A3E6-9C5D-8C7C-C0DC-250767FA9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DC818-5452-F943-B309-A1EFB83EFC91}" type="datetimeFigureOut">
              <a:rPr lang="en-KR" smtClean="0"/>
              <a:t>05/25/2024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D7523-A1E2-6CBC-5E3A-6D011C57D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A83E8-7AD4-187F-98F8-47DD8A55C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2B989-A680-C346-8912-726DAE9B0C9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95418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8BB9D6-D97D-B753-899B-DFBEF2E4EA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3E2DBF-8AC9-F6C5-0EC7-4B4FB16577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AC432-0559-E0BE-061A-436BCCEB0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DC818-5452-F943-B309-A1EFB83EFC91}" type="datetimeFigureOut">
              <a:rPr lang="en-KR" smtClean="0"/>
              <a:t>05/25/2024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B86167-6E70-0A62-4654-6A646B229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07870-B677-0CC8-A68F-AC3E2BEE7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2B989-A680-C346-8912-726DAE9B0C9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75242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6F235-457A-7360-F558-7A5793ED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9F38E-8608-ECAC-E19E-F41AEFE2F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7D0E0-BF8E-3949-A1D6-5A141EDAC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DC818-5452-F943-B309-A1EFB83EFC91}" type="datetimeFigureOut">
              <a:rPr lang="en-KR" smtClean="0"/>
              <a:t>05/25/2024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AA0A3-E62A-22E5-A46A-3A1357B3F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9ABDD-4833-253C-5CE4-6D71230B8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2B989-A680-C346-8912-726DAE9B0C9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91206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31681-02C1-6C46-4F54-A6414796A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6C4808-5C10-FA2B-F9DF-F820C6297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810D8-64CC-44BB-0E5D-F05EA8FAD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DC818-5452-F943-B309-A1EFB83EFC91}" type="datetimeFigureOut">
              <a:rPr lang="en-KR" smtClean="0"/>
              <a:t>05/25/2024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4B9775-2121-A286-2DB6-A4C56EE1D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3A72D-8285-71B6-6F35-1C4740A7A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2B989-A680-C346-8912-726DAE9B0C9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35787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A2FB0-BA6C-5002-7EEB-382D4683E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16AA4-6007-DBA8-5EEF-523DE81B97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5E7D14-8B18-8964-92A4-E16299A87C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9031B1-3B02-033E-8AA9-8DDDF8B6A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DC818-5452-F943-B309-A1EFB83EFC91}" type="datetimeFigureOut">
              <a:rPr lang="en-KR" smtClean="0"/>
              <a:t>05/25/2024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050B2D-D4C1-2931-263F-6FF779FF4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32DBE0-141E-5591-9436-6CB31DDA6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2B989-A680-C346-8912-726DAE9B0C9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53926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CE73A-CCA2-9409-773D-33BB983AE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0C370-BCEB-5A4E-4229-C3CE6F8C0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D5E2D5-BD1F-0F31-7CE6-CDB9DCB75B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0DFF3D-88E9-1D4D-3D2F-57766F8484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A41291-21CA-0875-ECCE-A8EF5479C1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BEE407-40DE-3125-E5ED-F28E6B1B5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DC818-5452-F943-B309-A1EFB83EFC91}" type="datetimeFigureOut">
              <a:rPr lang="en-KR" smtClean="0"/>
              <a:t>05/25/2024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C09EC7-2A2D-D614-1EB0-5463D5C6C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C59E40-4330-7258-6999-BD79D02D3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2B989-A680-C346-8912-726DAE9B0C9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97928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B4F2E-BEDD-18B5-51AA-DE1A39A98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A32959-7579-6D28-52B8-6A35454D3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DC818-5452-F943-B309-A1EFB83EFC91}" type="datetimeFigureOut">
              <a:rPr lang="en-KR" smtClean="0"/>
              <a:t>05/25/2024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447898-3D19-0604-703B-4112B83D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6E2ADC-A900-5A2E-BB95-C7B2E86DF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2B989-A680-C346-8912-726DAE9B0C9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9819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3AB94D-2313-8BF2-3184-01D6BC715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DC818-5452-F943-B309-A1EFB83EFC91}" type="datetimeFigureOut">
              <a:rPr lang="en-KR" smtClean="0"/>
              <a:t>05/25/2024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5754A0-6FEC-3BCE-FF9B-445AC8521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0F583-6DD4-0C24-2A89-D06F26B44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2B989-A680-C346-8912-726DAE9B0C9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07293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380EF-9A32-409C-4A86-1C22EE545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9B37C-F831-EB4C-DB0D-7C4A784B9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BA404-D378-7E7E-2529-F1074ABF3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4F43D-EF9F-2C2E-855D-C61CD752E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DC818-5452-F943-B309-A1EFB83EFC91}" type="datetimeFigureOut">
              <a:rPr lang="en-KR" smtClean="0"/>
              <a:t>05/25/2024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B1125-9325-C7E6-D739-4E0F80781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B7774-88E1-EB61-73F1-E4D5B1D9C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2B989-A680-C346-8912-726DAE9B0C9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2003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6549C-6B96-8CD2-4313-BEEF419D1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4267AB-8B95-B69D-878B-8A55BD8D8B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A91390-13CA-E79E-2020-EF012C6FB2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BA8ED0-8CDE-6F05-B165-DCC3E6936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DC818-5452-F943-B309-A1EFB83EFC91}" type="datetimeFigureOut">
              <a:rPr lang="en-KR" smtClean="0"/>
              <a:t>05/25/2024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44BEDF-2EEF-DADC-5ED6-DAE875BCD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C4B307-CFCD-42C4-0800-274D44C2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2B989-A680-C346-8912-726DAE9B0C9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3236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1D2B7A-A2E8-AF39-1BCA-8E4B2BB87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90EEF6-FA4D-D03D-8014-C4DB43E20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AC6FB-3847-2532-874E-79F20B471A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DC818-5452-F943-B309-A1EFB83EFC91}" type="datetimeFigureOut">
              <a:rPr lang="en-KR" smtClean="0"/>
              <a:t>05/25/2024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8D63A-6007-21EF-1604-54AD249730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08BBB-7A8C-F4D3-8D99-0EE6E2B92A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32B989-A680-C346-8912-726DAE9B0C9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37580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huggingface.co/growingpenguin/urdu-emotions-hubert-large-Emotion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B8C31-9E30-C7E8-5C3C-C1AC9D3AAE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3917" y="1020379"/>
            <a:ext cx="8984243" cy="2786226"/>
          </a:xfrm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en-US" altLang="ko-KR" sz="4000" b="1" dirty="0" err="1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Matlab</a:t>
            </a:r>
            <a:r>
              <a:rPr lang="ko-KR" altLang="en-US" sz="40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과 </a:t>
            </a:r>
            <a:r>
              <a:rPr lang="en-US" altLang="ko-KR" sz="40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python</a:t>
            </a:r>
            <a:r>
              <a:rPr lang="ko-KR" altLang="en-US" sz="40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을 활용한 </a:t>
            </a:r>
            <a:br>
              <a:rPr lang="en-US" altLang="ko-KR" sz="40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</a:br>
            <a:r>
              <a:rPr lang="ko-KR" altLang="en-US" sz="40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사용자의 음성 데이터 신호 분석 및 하드웨어 구현</a:t>
            </a:r>
            <a:endParaRPr lang="en-KR" sz="4000" b="1" dirty="0">
              <a:solidFill>
                <a:srgbClr val="2549CA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F82A0C-62F4-C4AB-B555-0D04B7586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01893" y="4502234"/>
            <a:ext cx="893637" cy="408716"/>
          </a:xfrm>
        </p:spPr>
        <p:txBody>
          <a:bodyPr>
            <a:normAutofit lnSpcReduction="10000"/>
          </a:bodyPr>
          <a:lstStyle/>
          <a:p>
            <a:pPr algn="l"/>
            <a:r>
              <a:rPr lang="ko-KR" altLang="en-US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일시</a:t>
            </a:r>
            <a:endParaRPr lang="en-US" altLang="ko-KR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pic>
        <p:nvPicPr>
          <p:cNvPr id="5" name="Picture 4" descr="A blue logo with a light bulb and a wire&#10;&#10;Description automatically generated">
            <a:extLst>
              <a:ext uri="{FF2B5EF4-FFF2-40B4-BE49-F238E27FC236}">
                <a16:creationId xmlns:a16="http://schemas.microsoft.com/office/drawing/2014/main" id="{E78CF9F2-E09D-6858-A831-4DC00B48A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6601" y="5388796"/>
            <a:ext cx="1255873" cy="11223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A547C3-50DA-A31C-5FDB-C04917ED101F}"/>
              </a:ext>
            </a:extLst>
          </p:cNvPr>
          <p:cNvSpPr/>
          <p:nvPr/>
        </p:nvSpPr>
        <p:spPr>
          <a:xfrm>
            <a:off x="3079530" y="3892269"/>
            <a:ext cx="7868994" cy="58614"/>
          </a:xfrm>
          <a:prstGeom prst="rect">
            <a:avLst/>
          </a:prstGeom>
          <a:solidFill>
            <a:srgbClr val="254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D2BB89-9BDA-CB22-2B83-C8120D860EDA}"/>
              </a:ext>
            </a:extLst>
          </p:cNvPr>
          <p:cNvSpPr/>
          <p:nvPr/>
        </p:nvSpPr>
        <p:spPr>
          <a:xfrm>
            <a:off x="0" y="0"/>
            <a:ext cx="2743199" cy="6858000"/>
          </a:xfrm>
          <a:prstGeom prst="rect">
            <a:avLst/>
          </a:prstGeom>
          <a:solidFill>
            <a:srgbClr val="254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79D22-6753-24F9-BBB7-7F5B8D49FF48}"/>
              </a:ext>
            </a:extLst>
          </p:cNvPr>
          <p:cNvSpPr txBox="1">
            <a:spLocks/>
          </p:cNvSpPr>
          <p:nvPr/>
        </p:nvSpPr>
        <p:spPr>
          <a:xfrm>
            <a:off x="3101893" y="4980079"/>
            <a:ext cx="893637" cy="482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장소</a:t>
            </a:r>
            <a:endParaRPr lang="en-US" altLang="ko-KR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8A6CEE7-226F-7E26-95E5-C22464B799A3}"/>
              </a:ext>
            </a:extLst>
          </p:cNvPr>
          <p:cNvSpPr txBox="1">
            <a:spLocks/>
          </p:cNvSpPr>
          <p:nvPr/>
        </p:nvSpPr>
        <p:spPr>
          <a:xfrm>
            <a:off x="3995530" y="4502234"/>
            <a:ext cx="2205485" cy="4087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2024/05/25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EAE7A0C-60CD-1AF2-E7A4-973806023F9F}"/>
              </a:ext>
            </a:extLst>
          </p:cNvPr>
          <p:cNvSpPr txBox="1">
            <a:spLocks/>
          </p:cNvSpPr>
          <p:nvPr/>
        </p:nvSpPr>
        <p:spPr>
          <a:xfrm>
            <a:off x="3995529" y="5016831"/>
            <a:ext cx="3472071" cy="4087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서울시 공익활동 지원센터</a:t>
            </a:r>
            <a:endParaRPr lang="en-US" altLang="ko-KR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0BA714-CF83-B06E-A202-7DDE6FBE3155}"/>
              </a:ext>
            </a:extLst>
          </p:cNvPr>
          <p:cNvSpPr txBox="1"/>
          <p:nvPr/>
        </p:nvSpPr>
        <p:spPr>
          <a:xfrm>
            <a:off x="2963917" y="190706"/>
            <a:ext cx="72186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rgbClr val="000000"/>
                </a:solidFill>
                <a:latin typeface="+mn-ea"/>
                <a:cs typeface="바탕" panose="02030600000101010101" pitchFamily="18" charset="-127"/>
              </a:rPr>
              <a:t>보고있어도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cs typeface="바탕" panose="02030600000101010101" pitchFamily="18" charset="-127"/>
              </a:rPr>
              <a:t> 또 보고싶은 보고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+mn-ea"/>
                <a:cs typeface="바탕" panose="02030600000101010101" pitchFamily="18" charset="-127"/>
              </a:rPr>
              <a:t>15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+mn-ea"/>
                <a:cs typeface="바탕" panose="02030600000101010101" pitchFamily="18" charset="-127"/>
              </a:rPr>
              <a:t>조 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+mn-ea"/>
                <a:cs typeface="바탕" panose="02030600000101010101" pitchFamily="18" charset="-127"/>
              </a:rPr>
              <a:t>_ 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+mn-ea"/>
                <a:cs typeface="바탕" panose="02030600000101010101" pitchFamily="18" charset="-127"/>
              </a:rPr>
              <a:t>조은서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+mn-ea"/>
                <a:cs typeface="Malgan Gothic"/>
              </a:rPr>
              <a:t>, 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+mn-ea"/>
                <a:cs typeface="바탕" panose="02030600000101010101" pitchFamily="18" charset="-127"/>
              </a:rPr>
              <a:t>김지윤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+mn-ea"/>
                <a:cs typeface="바탕" panose="02030600000101010101" pitchFamily="18" charset="-127"/>
              </a:rPr>
              <a:t>, </a:t>
            </a:r>
            <a:r>
              <a:rPr lang="ko-KR" altLang="ko-KR" sz="1600" dirty="0" err="1">
                <a:solidFill>
                  <a:srgbClr val="000000"/>
                </a:solidFill>
                <a:effectLst/>
                <a:latin typeface="+mn-ea"/>
                <a:cs typeface="바탕" panose="02030600000101010101" pitchFamily="18" charset="-127"/>
              </a:rPr>
              <a:t>류경빈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+mn-ea"/>
                <a:cs typeface="바탕" panose="02030600000101010101" pitchFamily="18" charset="-127"/>
              </a:rPr>
              <a:t>, 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+mn-ea"/>
                <a:cs typeface="바탕" panose="02030600000101010101" pitchFamily="18" charset="-127"/>
              </a:rPr>
              <a:t>박민규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+mn-ea"/>
                <a:cs typeface="바탕" panose="02030600000101010101" pitchFamily="18" charset="-127"/>
              </a:rPr>
              <a:t>, 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+mn-ea"/>
                <a:cs typeface="바탕" panose="02030600000101010101" pitchFamily="18" charset="-127"/>
              </a:rPr>
              <a:t>황수빈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+mn-ea"/>
                <a:cs typeface="Malgan Gothic"/>
              </a:rPr>
              <a:t> </a:t>
            </a:r>
            <a:endParaRPr kumimoji="1" lang="ko-KR" alt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48892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3327AF-93AE-C5D2-586F-D3ADD0706CA5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54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8D3731-24AD-445E-B728-8DBEAE661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171" y="2766218"/>
            <a:ext cx="9417657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Part 0</a:t>
            </a:r>
            <a:r>
              <a:rPr lang="en-US" altLang="ko-KR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2</a:t>
            </a:r>
            <a:r>
              <a:rPr lang="en-US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. </a:t>
            </a:r>
            <a:br>
              <a:rPr lang="en-US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</a:br>
            <a:br>
              <a:rPr lang="en-US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</a:br>
            <a:r>
              <a:rPr lang="en-US" altLang="ko-KR" sz="4400" dirty="0">
                <a:solidFill>
                  <a:schemeClr val="bg1"/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Noise Reduction of Audio Signals Using </a:t>
            </a:r>
            <a:r>
              <a:rPr lang="en-US" altLang="ko-KR" sz="4400" dirty="0" err="1">
                <a:solidFill>
                  <a:schemeClr val="bg1"/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Matlab</a:t>
            </a:r>
            <a:br>
              <a:rPr lang="en-US" altLang="ko-KR" sz="4400" dirty="0">
                <a:solidFill>
                  <a:schemeClr val="bg1"/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</a:br>
            <a:endParaRPr lang="en-KR" b="1" dirty="0">
              <a:solidFill>
                <a:schemeClr val="bg1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71840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3327AF-93AE-C5D2-586F-D3ADD0706CA5}"/>
              </a:ext>
            </a:extLst>
          </p:cNvPr>
          <p:cNvSpPr/>
          <p:nvPr/>
        </p:nvSpPr>
        <p:spPr>
          <a:xfrm>
            <a:off x="11510128" y="0"/>
            <a:ext cx="681871" cy="6858000"/>
          </a:xfrm>
          <a:prstGeom prst="rect">
            <a:avLst/>
          </a:prstGeom>
          <a:solidFill>
            <a:srgbClr val="254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273C2-62B1-B529-8195-16D264383F24}"/>
              </a:ext>
            </a:extLst>
          </p:cNvPr>
          <p:cNvSpPr txBox="1"/>
          <p:nvPr/>
        </p:nvSpPr>
        <p:spPr>
          <a:xfrm>
            <a:off x="667913" y="585043"/>
            <a:ext cx="83513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549CA"/>
                </a:solidFill>
                <a:effectLst/>
                <a:latin typeface="Noto Sans CJK KR" panose="020B0500000000000000" pitchFamily="34" charset="-128"/>
                <a:ea typeface="Noto Sans CJK KR" panose="020B0500000000000000" pitchFamily="34" charset="-128"/>
              </a:rPr>
              <a:t>Contents</a:t>
            </a:r>
            <a:endParaRPr lang="en-US" sz="2400" b="1" dirty="0">
              <a:solidFill>
                <a:srgbClr val="2549CA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62AE80-50A5-F2CC-B61A-49F1603B8FCC}"/>
              </a:ext>
            </a:extLst>
          </p:cNvPr>
          <p:cNvSpPr txBox="1"/>
          <p:nvPr/>
        </p:nvSpPr>
        <p:spPr>
          <a:xfrm>
            <a:off x="3349778" y="2075073"/>
            <a:ext cx="7123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FIR </a:t>
            </a:r>
            <a:r>
              <a:rPr lang="ko-KR" altLang="en-US" sz="2800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필터의 이론</a:t>
            </a:r>
            <a:endParaRPr lang="en-US" altLang="ko-KR" sz="2800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0A8F2BA-4AE5-B904-DD40-F5FC74DB4F9C}"/>
              </a:ext>
            </a:extLst>
          </p:cNvPr>
          <p:cNvSpPr/>
          <p:nvPr/>
        </p:nvSpPr>
        <p:spPr>
          <a:xfrm>
            <a:off x="1620597" y="2003722"/>
            <a:ext cx="665922" cy="665922"/>
          </a:xfrm>
          <a:prstGeom prst="ellipse">
            <a:avLst/>
          </a:prstGeom>
          <a:solidFill>
            <a:srgbClr val="254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5E033D-1F8A-CA76-AA94-3F77CCD15B18}"/>
              </a:ext>
            </a:extLst>
          </p:cNvPr>
          <p:cNvSpPr txBox="1"/>
          <p:nvPr/>
        </p:nvSpPr>
        <p:spPr>
          <a:xfrm>
            <a:off x="1718746" y="1951819"/>
            <a:ext cx="429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/>
              </a:rPr>
              <a:t>a</a:t>
            </a:r>
            <a:endParaRPr lang="en-KR" sz="4000" b="1" dirty="0">
              <a:solidFill>
                <a:schemeClr val="bg1"/>
              </a:solidFill>
              <a:ea typeface="Noto Sans CJK KR" panose="020B050000000000000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49EA033-9612-CD48-4C74-DB88B02A22A3}"/>
              </a:ext>
            </a:extLst>
          </p:cNvPr>
          <p:cNvSpPr/>
          <p:nvPr/>
        </p:nvSpPr>
        <p:spPr>
          <a:xfrm>
            <a:off x="1620597" y="2773698"/>
            <a:ext cx="665922" cy="665922"/>
          </a:xfrm>
          <a:prstGeom prst="ellipse">
            <a:avLst/>
          </a:prstGeom>
          <a:solidFill>
            <a:srgbClr val="254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7F3FE6-7C21-46F7-73C8-0F95E33831D8}"/>
              </a:ext>
            </a:extLst>
          </p:cNvPr>
          <p:cNvSpPr txBox="1"/>
          <p:nvPr/>
        </p:nvSpPr>
        <p:spPr>
          <a:xfrm>
            <a:off x="1738624" y="2741673"/>
            <a:ext cx="429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ea typeface="Noto Sans CJK KR" panose="020B0500000000000000"/>
              </a:rPr>
              <a:t>b</a:t>
            </a:r>
            <a:endParaRPr lang="en-KR" sz="4000" b="1" dirty="0">
              <a:solidFill>
                <a:schemeClr val="bg1"/>
              </a:solidFill>
              <a:ea typeface="Noto Sans CJK KR" panose="020B050000000000000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DEE728-018A-6AFF-522B-409843E08A6C}"/>
              </a:ext>
            </a:extLst>
          </p:cNvPr>
          <p:cNvSpPr/>
          <p:nvPr/>
        </p:nvSpPr>
        <p:spPr>
          <a:xfrm>
            <a:off x="1620597" y="3543674"/>
            <a:ext cx="665922" cy="665922"/>
          </a:xfrm>
          <a:prstGeom prst="ellipse">
            <a:avLst/>
          </a:prstGeom>
          <a:solidFill>
            <a:srgbClr val="254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110AB3-E4E6-4352-456F-498B126CD315}"/>
              </a:ext>
            </a:extLst>
          </p:cNvPr>
          <p:cNvSpPr txBox="1"/>
          <p:nvPr/>
        </p:nvSpPr>
        <p:spPr>
          <a:xfrm>
            <a:off x="1718746" y="3521588"/>
            <a:ext cx="429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ea typeface="Noto Sans CJK KR" panose="020B0500000000000000"/>
              </a:rPr>
              <a:t>C</a:t>
            </a:r>
            <a:endParaRPr lang="en-KR" sz="4000" b="1" dirty="0">
              <a:solidFill>
                <a:schemeClr val="bg1"/>
              </a:solidFill>
              <a:ea typeface="Noto Sans CJK KR" panose="020B050000000000000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F12BF74-AE00-9D33-B00E-6531346FA51C}"/>
              </a:ext>
            </a:extLst>
          </p:cNvPr>
          <p:cNvSpPr/>
          <p:nvPr/>
        </p:nvSpPr>
        <p:spPr>
          <a:xfrm>
            <a:off x="1620597" y="4365553"/>
            <a:ext cx="665922" cy="665922"/>
          </a:xfrm>
          <a:prstGeom prst="ellipse">
            <a:avLst/>
          </a:prstGeom>
          <a:solidFill>
            <a:srgbClr val="254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3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2E090F-948A-DA58-A37E-C1DCD1F9799A}"/>
              </a:ext>
            </a:extLst>
          </p:cNvPr>
          <p:cNvSpPr txBox="1"/>
          <p:nvPr/>
        </p:nvSpPr>
        <p:spPr>
          <a:xfrm>
            <a:off x="1718746" y="4313650"/>
            <a:ext cx="429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ea typeface="Noto Sans CJK KR" panose="020B0500000000000000"/>
              </a:rPr>
              <a:t>d</a:t>
            </a:r>
            <a:endParaRPr lang="en-KR" sz="4000" b="1" dirty="0">
              <a:solidFill>
                <a:schemeClr val="bg1"/>
              </a:solidFill>
              <a:ea typeface="Noto Sans CJK KR" panose="020B050000000000000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CD5CAE-43B9-D0C2-89B1-26C80253B632}"/>
              </a:ext>
            </a:extLst>
          </p:cNvPr>
          <p:cNvSpPr txBox="1"/>
          <p:nvPr/>
        </p:nvSpPr>
        <p:spPr>
          <a:xfrm>
            <a:off x="3351425" y="2845049"/>
            <a:ext cx="6706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Lowpass filter</a:t>
            </a:r>
            <a:r>
              <a:rPr lang="ko-KR" altLang="en-US" sz="2800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를 활용한 노이즈 제거</a:t>
            </a:r>
            <a:endParaRPr lang="en-US" altLang="ko-KR" sz="2800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48E258-1B14-327B-5BBB-D50316B96F16}"/>
              </a:ext>
            </a:extLst>
          </p:cNvPr>
          <p:cNvSpPr txBox="1"/>
          <p:nvPr/>
        </p:nvSpPr>
        <p:spPr>
          <a:xfrm>
            <a:off x="3349777" y="3615025"/>
            <a:ext cx="3733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가시화된 주파수 분석</a:t>
            </a:r>
            <a:endParaRPr lang="en-US" altLang="ko-KR" sz="2800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5E1BD8-35DB-31A7-AABA-0D443E71F3CD}"/>
              </a:ext>
            </a:extLst>
          </p:cNvPr>
          <p:cNvSpPr txBox="1"/>
          <p:nvPr/>
        </p:nvSpPr>
        <p:spPr>
          <a:xfrm>
            <a:off x="3349776" y="4405983"/>
            <a:ext cx="3733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음원 예시</a:t>
            </a:r>
            <a:endParaRPr lang="en-US" altLang="ko-KR" sz="2800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3007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3327AF-93AE-C5D2-586F-D3ADD0706CA5}"/>
              </a:ext>
            </a:extLst>
          </p:cNvPr>
          <p:cNvSpPr/>
          <p:nvPr/>
        </p:nvSpPr>
        <p:spPr>
          <a:xfrm>
            <a:off x="11510128" y="0"/>
            <a:ext cx="681871" cy="6858000"/>
          </a:xfrm>
          <a:prstGeom prst="rect">
            <a:avLst/>
          </a:prstGeom>
          <a:solidFill>
            <a:srgbClr val="254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4BF70-1A0C-7DED-90C1-4C945B196970}"/>
              </a:ext>
            </a:extLst>
          </p:cNvPr>
          <p:cNvSpPr txBox="1"/>
          <p:nvPr/>
        </p:nvSpPr>
        <p:spPr>
          <a:xfrm>
            <a:off x="11143317" y="2105561"/>
            <a:ext cx="1443763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600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1</a:t>
            </a:r>
            <a:endParaRPr lang="en-KR" sz="16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5FB702-C951-FD57-D89F-AB0CF0667DC5}"/>
              </a:ext>
            </a:extLst>
          </p:cNvPr>
          <p:cNvSpPr txBox="1"/>
          <p:nvPr/>
        </p:nvSpPr>
        <p:spPr>
          <a:xfrm>
            <a:off x="667913" y="1686157"/>
            <a:ext cx="9296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Finite Impulse Response</a:t>
            </a:r>
            <a:endParaRPr lang="en-US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273C2-62B1-B529-8195-16D264383F24}"/>
              </a:ext>
            </a:extLst>
          </p:cNvPr>
          <p:cNvSpPr txBox="1"/>
          <p:nvPr/>
        </p:nvSpPr>
        <p:spPr>
          <a:xfrm>
            <a:off x="667913" y="585043"/>
            <a:ext cx="83513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FIR </a:t>
            </a:r>
            <a:r>
              <a:rPr lang="ko-KR" altLang="en-US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필터</a:t>
            </a:r>
            <a:endParaRPr lang="en-US" sz="2400" b="1" dirty="0">
              <a:solidFill>
                <a:srgbClr val="2549CA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39E4D9-D770-DBCE-28DD-FB9AE8BA14AA}"/>
              </a:ext>
            </a:extLst>
          </p:cNvPr>
          <p:cNvSpPr txBox="1"/>
          <p:nvPr/>
        </p:nvSpPr>
        <p:spPr>
          <a:xfrm>
            <a:off x="667913" y="2325606"/>
            <a:ext cx="929639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FIR </a:t>
            </a:r>
            <a:r>
              <a:rPr lang="ko-KR" altLang="en-US" dirty="0" err="1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필터란</a:t>
            </a:r>
            <a:endParaRPr lang="en-US" altLang="ko-KR" dirty="0">
              <a:solidFill>
                <a:srgbClr val="282828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endParaRPr lang="en-US" dirty="0">
              <a:solidFill>
                <a:srgbClr val="282828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r>
              <a:rPr lang="en-US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                                     </a:t>
            </a:r>
          </a:p>
          <a:p>
            <a:endParaRPr lang="en-US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endParaRPr lang="en-US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r>
              <a:rPr lang="en-US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- LTI system</a:t>
            </a:r>
          </a:p>
          <a:p>
            <a:endParaRPr lang="en-US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유한한 길이의 </a:t>
            </a:r>
            <a:r>
              <a:rPr lang="ko-KR" altLang="en-US" dirty="0" err="1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임펄스</a:t>
            </a:r>
            <a:r>
              <a:rPr lang="ko-KR" altLang="en-US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응답을 활용한 신호설계</a:t>
            </a:r>
            <a:endParaRPr lang="en-US" altLang="ko-KR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</a:t>
            </a:r>
            <a:r>
              <a:rPr lang="ko-KR" altLang="en-US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임의의 주파수 응답을 활용한 필터 생성</a:t>
            </a:r>
            <a:endParaRPr lang="en-US" altLang="ko-KR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</a:t>
            </a:r>
            <a:r>
              <a:rPr lang="ko-KR" altLang="en-US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필터의 위상 응답을 독립 적으로 제어 가능</a:t>
            </a:r>
            <a:endParaRPr lang="en-US" altLang="ko-KR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Lowpass filter </a:t>
            </a:r>
            <a:r>
              <a:rPr lang="ko-KR" altLang="en-US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및 </a:t>
            </a:r>
            <a:r>
              <a:rPr lang="en-US" altLang="ko-KR" dirty="0" err="1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Highpass</a:t>
            </a:r>
            <a:r>
              <a:rPr lang="en-US" altLang="ko-KR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filter</a:t>
            </a:r>
            <a:r>
              <a:rPr lang="ko-KR" altLang="en-US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를 활용하여</a:t>
            </a:r>
            <a:r>
              <a:rPr lang="en-US" altLang="ko-KR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, </a:t>
            </a:r>
            <a:r>
              <a:rPr lang="ko-KR" altLang="en-US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음성신호의 잡음을 제거한다</a:t>
            </a:r>
            <a:r>
              <a:rPr lang="en-US" altLang="ko-KR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.</a:t>
            </a:r>
            <a:endParaRPr lang="en-US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endParaRPr lang="en-US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4A2524-933E-23E2-7B22-E7D680BF8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603" y="2852136"/>
            <a:ext cx="2886478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30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3327AF-93AE-C5D2-586F-D3ADD0706CA5}"/>
              </a:ext>
            </a:extLst>
          </p:cNvPr>
          <p:cNvSpPr/>
          <p:nvPr/>
        </p:nvSpPr>
        <p:spPr>
          <a:xfrm>
            <a:off x="11510128" y="0"/>
            <a:ext cx="681871" cy="6858000"/>
          </a:xfrm>
          <a:prstGeom prst="rect">
            <a:avLst/>
          </a:prstGeom>
          <a:solidFill>
            <a:srgbClr val="254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4BF70-1A0C-7DED-90C1-4C945B196970}"/>
              </a:ext>
            </a:extLst>
          </p:cNvPr>
          <p:cNvSpPr txBox="1"/>
          <p:nvPr/>
        </p:nvSpPr>
        <p:spPr>
          <a:xfrm>
            <a:off x="11047061" y="2105561"/>
            <a:ext cx="1443763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600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2</a:t>
            </a:r>
            <a:endParaRPr lang="en-KR" sz="16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5FB702-C951-FD57-D89F-AB0CF0667DC5}"/>
              </a:ext>
            </a:extLst>
          </p:cNvPr>
          <p:cNvSpPr txBox="1"/>
          <p:nvPr/>
        </p:nvSpPr>
        <p:spPr>
          <a:xfrm>
            <a:off x="6441001" y="1529306"/>
            <a:ext cx="448785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282828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음성 신호 분석</a:t>
            </a:r>
            <a:endParaRPr lang="en-US" dirty="0">
              <a:solidFill>
                <a:srgbClr val="282828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endParaRPr lang="en-US" dirty="0">
              <a:solidFill>
                <a:srgbClr val="282828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r>
              <a:rPr lang="ko-KR" altLang="en-US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음성 신호의 잡음은</a:t>
            </a:r>
            <a:r>
              <a:rPr lang="en-US" altLang="ko-KR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, </a:t>
            </a:r>
            <a:r>
              <a:rPr lang="ko-KR" altLang="en-US" dirty="0" err="1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샘플링된</a:t>
            </a:r>
            <a:r>
              <a:rPr lang="ko-KR" altLang="en-US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신호의 </a:t>
            </a:r>
            <a:r>
              <a:rPr lang="en-US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Fs/4 </a:t>
            </a:r>
            <a:r>
              <a:rPr lang="ko-KR" altLang="en-US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보다 낮은 영역에 존재</a:t>
            </a:r>
            <a:endParaRPr lang="en-US" altLang="ko-KR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endParaRPr lang="en-US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r>
              <a:rPr lang="ko-KR" altLang="en-US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이를 활용하여</a:t>
            </a:r>
            <a:r>
              <a:rPr lang="en-US" altLang="ko-KR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, LOWPASS filter</a:t>
            </a:r>
            <a:r>
              <a:rPr lang="ko-KR" altLang="en-US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를 설계</a:t>
            </a:r>
            <a:endParaRPr lang="en-US" altLang="ko-KR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endParaRPr lang="en-US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endParaRPr lang="en-US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endParaRPr lang="en-US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endParaRPr lang="en-US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6206E1-6902-78AA-B3E9-EE46BAA32449}"/>
              </a:ext>
            </a:extLst>
          </p:cNvPr>
          <p:cNvSpPr txBox="1"/>
          <p:nvPr/>
        </p:nvSpPr>
        <p:spPr>
          <a:xfrm>
            <a:off x="755560" y="6088291"/>
            <a:ext cx="4818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282828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기존 음원과 </a:t>
            </a:r>
            <a:r>
              <a:rPr lang="en-US" altLang="ko-KR" dirty="0">
                <a:solidFill>
                  <a:srgbClr val="282828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FIR </a:t>
            </a:r>
            <a:r>
              <a:rPr lang="ko-KR" altLang="en-US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필터를 활용한 음원의 비교 </a:t>
            </a:r>
            <a:endParaRPr lang="en-US" dirty="0">
              <a:solidFill>
                <a:srgbClr val="282828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88890A-DF0A-44C0-CCE4-AF4F43035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61" y="1062083"/>
            <a:ext cx="6058746" cy="24958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D125440-32B9-42E7-8F5D-4F39962CD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24" y="3499726"/>
            <a:ext cx="6011114" cy="25054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81A8C16-D85E-CD3D-C863-60DF6B5FC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8001" y="3710703"/>
            <a:ext cx="4944270" cy="17337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0EC034-7FCC-70AB-52DA-C9A5A392D2D3}"/>
              </a:ext>
            </a:extLst>
          </p:cNvPr>
          <p:cNvSpPr txBox="1"/>
          <p:nvPr/>
        </p:nvSpPr>
        <p:spPr>
          <a:xfrm>
            <a:off x="667913" y="585043"/>
            <a:ext cx="83513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Lowpass filter</a:t>
            </a:r>
            <a:r>
              <a:rPr lang="ko-KR" altLang="en-US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를 활용한 노이즈 제거</a:t>
            </a:r>
          </a:p>
        </p:txBody>
      </p:sp>
    </p:spTree>
    <p:extLst>
      <p:ext uri="{BB962C8B-B14F-4D97-AF65-F5344CB8AC3E}">
        <p14:creationId xmlns:p14="http://schemas.microsoft.com/office/powerpoint/2010/main" val="1728781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3327AF-93AE-C5D2-586F-D3ADD0706CA5}"/>
              </a:ext>
            </a:extLst>
          </p:cNvPr>
          <p:cNvSpPr/>
          <p:nvPr/>
        </p:nvSpPr>
        <p:spPr>
          <a:xfrm>
            <a:off x="11510128" y="0"/>
            <a:ext cx="681871" cy="6858000"/>
          </a:xfrm>
          <a:prstGeom prst="rect">
            <a:avLst/>
          </a:prstGeom>
          <a:solidFill>
            <a:srgbClr val="254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4BF70-1A0C-7DED-90C1-4C945B196970}"/>
              </a:ext>
            </a:extLst>
          </p:cNvPr>
          <p:cNvSpPr txBox="1"/>
          <p:nvPr/>
        </p:nvSpPr>
        <p:spPr>
          <a:xfrm>
            <a:off x="11010965" y="2105561"/>
            <a:ext cx="1443763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600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3</a:t>
            </a:r>
            <a:endParaRPr lang="en-KR" sz="166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273C2-62B1-B529-8195-16D264383F24}"/>
              </a:ext>
            </a:extLst>
          </p:cNvPr>
          <p:cNvSpPr txBox="1"/>
          <p:nvPr/>
        </p:nvSpPr>
        <p:spPr>
          <a:xfrm>
            <a:off x="219203" y="242372"/>
            <a:ext cx="83513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최종적으로 잡음의 제거된</a:t>
            </a:r>
            <a:r>
              <a:rPr lang="en-US" altLang="ko-KR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, </a:t>
            </a:r>
            <a:r>
              <a:rPr lang="ko-KR" altLang="en-US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음성</a:t>
            </a:r>
            <a:r>
              <a:rPr lang="en-US" altLang="ko-KR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lang="ko-KR" altLang="en-US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신호와 </a:t>
            </a:r>
            <a:r>
              <a:rPr lang="en-US" altLang="ko-KR" sz="2400" b="1" dirty="0" err="1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Matlab</a:t>
            </a:r>
            <a:r>
              <a:rPr lang="en-US" altLang="ko-KR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 code</a:t>
            </a:r>
            <a:r>
              <a:rPr lang="ko-KR" altLang="en-US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endParaRPr lang="en-US" sz="2400" b="1" dirty="0">
              <a:solidFill>
                <a:srgbClr val="2549CA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2F14BA7-FCD0-7900-5D71-2A1BD7560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31" y="828183"/>
            <a:ext cx="10637134" cy="578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1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3327AF-93AE-C5D2-586F-D3ADD0706CA5}"/>
              </a:ext>
            </a:extLst>
          </p:cNvPr>
          <p:cNvSpPr/>
          <p:nvPr/>
        </p:nvSpPr>
        <p:spPr>
          <a:xfrm>
            <a:off x="11510128" y="0"/>
            <a:ext cx="681871" cy="6858000"/>
          </a:xfrm>
          <a:prstGeom prst="rect">
            <a:avLst/>
          </a:prstGeom>
          <a:solidFill>
            <a:srgbClr val="254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4BF70-1A0C-7DED-90C1-4C945B196970}"/>
              </a:ext>
            </a:extLst>
          </p:cNvPr>
          <p:cNvSpPr txBox="1"/>
          <p:nvPr/>
        </p:nvSpPr>
        <p:spPr>
          <a:xfrm>
            <a:off x="11010965" y="2105561"/>
            <a:ext cx="1443763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600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4</a:t>
            </a:r>
            <a:endParaRPr lang="en-KR" sz="16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5FB702-C951-FD57-D89F-AB0CF0667DC5}"/>
              </a:ext>
            </a:extLst>
          </p:cNvPr>
          <p:cNvSpPr txBox="1"/>
          <p:nvPr/>
        </p:nvSpPr>
        <p:spPr>
          <a:xfrm>
            <a:off x="667913" y="2274376"/>
            <a:ext cx="70871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새의 울음소리를 활용한 </a:t>
            </a:r>
            <a:r>
              <a:rPr lang="en-US" altLang="ko-KR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FIR</a:t>
            </a:r>
            <a:r>
              <a:rPr lang="ko-KR" altLang="en-US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필터  </a:t>
            </a:r>
            <a:r>
              <a:rPr lang="en-US" altLang="ko-KR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(</a:t>
            </a:r>
            <a:r>
              <a:rPr lang="ko-KR" altLang="en-US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원본</a:t>
            </a:r>
            <a:r>
              <a:rPr lang="en-US" altLang="ko-KR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_FIR_</a:t>
            </a:r>
            <a:r>
              <a:rPr lang="ko-KR" altLang="en-US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제거된 잡음 순서</a:t>
            </a:r>
            <a:r>
              <a:rPr lang="en-US" altLang="ko-KR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)</a:t>
            </a:r>
            <a:endParaRPr lang="en-US" dirty="0">
              <a:solidFill>
                <a:srgbClr val="282828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endParaRPr lang="en-US" dirty="0">
              <a:solidFill>
                <a:srgbClr val="282828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273C2-62B1-B529-8195-16D264383F24}"/>
              </a:ext>
            </a:extLst>
          </p:cNvPr>
          <p:cNvSpPr txBox="1"/>
          <p:nvPr/>
        </p:nvSpPr>
        <p:spPr>
          <a:xfrm>
            <a:off x="667913" y="585043"/>
            <a:ext cx="83513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예시</a:t>
            </a:r>
            <a:r>
              <a:rPr lang="en-US" altLang="ko-KR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_ </a:t>
            </a:r>
            <a:r>
              <a:rPr lang="ko-KR" altLang="en-US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고주파 신호 및 저주파 신호가 뚜렷하게 분리되는 경우</a:t>
            </a:r>
            <a:endParaRPr lang="en-US" sz="2400" b="1" dirty="0">
              <a:solidFill>
                <a:srgbClr val="2549CA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pic>
        <p:nvPicPr>
          <p:cNvPr id="8" name="combined_signal">
            <a:hlinkClick r:id="" action="ppaction://media"/>
            <a:extLst>
              <a:ext uri="{FF2B5EF4-FFF2-40B4-BE49-F238E27FC236}">
                <a16:creationId xmlns:a16="http://schemas.microsoft.com/office/drawing/2014/main" id="{F614D5EB-3B41-344F-4B74-368BFCD4CC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6054" y="3332847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81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3327AF-93AE-C5D2-586F-D3ADD0706CA5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54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8D3731-24AD-445E-B728-8DBEAE661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171" y="2766218"/>
            <a:ext cx="9417657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Part 0</a:t>
            </a:r>
            <a:r>
              <a:rPr lang="en-US" altLang="ko-KR" sz="3200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3</a:t>
            </a:r>
            <a:r>
              <a:rPr lang="en-US" sz="3200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. </a:t>
            </a:r>
            <a:br>
              <a:rPr lang="en-US" sz="3200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</a:br>
            <a:br>
              <a:rPr lang="en-US" sz="3200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</a:br>
            <a:r>
              <a:rPr lang="ko-KR" altLang="en-US" sz="3200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음성 인식 </a:t>
            </a:r>
            <a:r>
              <a:rPr lang="en-US" altLang="ko-KR" sz="3200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AI </a:t>
            </a:r>
            <a:r>
              <a:rPr lang="ko-KR" altLang="en-US" sz="3200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모델을 활용한 감정 분류</a:t>
            </a:r>
            <a:br>
              <a:rPr lang="en-US" altLang="ko-KR" sz="3200" dirty="0">
                <a:solidFill>
                  <a:schemeClr val="bg1"/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</a:br>
            <a:endParaRPr lang="en-KR" sz="3200" b="1" dirty="0">
              <a:solidFill>
                <a:schemeClr val="bg1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8507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3327AF-93AE-C5D2-586F-D3ADD0706CA5}"/>
              </a:ext>
            </a:extLst>
          </p:cNvPr>
          <p:cNvSpPr/>
          <p:nvPr/>
        </p:nvSpPr>
        <p:spPr>
          <a:xfrm>
            <a:off x="11510128" y="0"/>
            <a:ext cx="681871" cy="6858000"/>
          </a:xfrm>
          <a:prstGeom prst="rect">
            <a:avLst/>
          </a:prstGeom>
          <a:solidFill>
            <a:srgbClr val="254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4BF70-1A0C-7DED-90C1-4C945B196970}"/>
              </a:ext>
            </a:extLst>
          </p:cNvPr>
          <p:cNvSpPr txBox="1"/>
          <p:nvPr/>
        </p:nvSpPr>
        <p:spPr>
          <a:xfrm>
            <a:off x="11143317" y="2105561"/>
            <a:ext cx="1443763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600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1</a:t>
            </a:r>
            <a:endParaRPr lang="en-KR" sz="166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273C2-62B1-B529-8195-16D264383F24}"/>
              </a:ext>
            </a:extLst>
          </p:cNvPr>
          <p:cNvSpPr txBox="1"/>
          <p:nvPr/>
        </p:nvSpPr>
        <p:spPr>
          <a:xfrm>
            <a:off x="667913" y="585043"/>
            <a:ext cx="83513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549CA"/>
                </a:solidFill>
                <a:effectLst/>
                <a:latin typeface="Noto Sans CJK KR" panose="020B0500000000000000" pitchFamily="34" charset="-128"/>
                <a:ea typeface="Noto Sans CJK KR" panose="020B0500000000000000" pitchFamily="34" charset="-128"/>
              </a:rPr>
              <a:t>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761AC7-7506-9816-6049-DB30381A1DBC}"/>
              </a:ext>
            </a:extLst>
          </p:cNvPr>
          <p:cNvSpPr txBox="1"/>
          <p:nvPr/>
        </p:nvSpPr>
        <p:spPr>
          <a:xfrm>
            <a:off x="558800" y="1312333"/>
            <a:ext cx="11073758" cy="5150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Urdu Emotions Dataset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400" kern="100" dirty="0">
              <a:solidFill>
                <a:srgbClr val="21212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400" kern="100" dirty="0">
              <a:solidFill>
                <a:srgbClr val="21212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400" kern="100" dirty="0">
              <a:solidFill>
                <a:srgbClr val="21212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400" kern="100" dirty="0">
              <a:solidFill>
                <a:srgbClr val="21212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400" kern="100" dirty="0">
              <a:solidFill>
                <a:srgbClr val="21212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400" kern="100" dirty="0">
              <a:solidFill>
                <a:srgbClr val="21212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400" kern="100" dirty="0">
              <a:solidFill>
                <a:srgbClr val="21212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400" kern="100" dirty="0">
              <a:solidFill>
                <a:srgbClr val="21212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400" kern="100" dirty="0">
              <a:solidFill>
                <a:srgbClr val="21212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400" kern="100" dirty="0">
              <a:solidFill>
                <a:srgbClr val="21212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600" kern="100" dirty="0">
              <a:solidFill>
                <a:srgbClr val="212121"/>
              </a:solidFill>
              <a:latin typeface="Times New Roman" panose="02020603050405020304" pitchFamily="18" charset="0"/>
              <a:ea typeface="Noto Sans CJK KR Light" panose="020B030000000000000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rgbClr val="212121"/>
                </a:solidFill>
                <a:latin typeface="Times New Roman" panose="02020603050405020304" pitchFamily="18" charset="0"/>
                <a:ea typeface="Noto Sans CJK KR Light" panose="020B0300000000000000"/>
                <a:cs typeface="Times New Roman" panose="02020603050405020304" pitchFamily="18" charset="0"/>
              </a:rPr>
              <a:t>-</a:t>
            </a:r>
            <a:r>
              <a:rPr lang="ko-KR" altLang="en-US" sz="16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 데이터 세트는 </a:t>
            </a:r>
            <a:r>
              <a:rPr lang="en-US" altLang="ko-KR" sz="1600" kern="100" dirty="0">
                <a:solidFill>
                  <a:srgbClr val="212121"/>
                </a:solidFill>
                <a:latin typeface="Times New Roman" panose="02020603050405020304" pitchFamily="18" charset="0"/>
                <a:ea typeface="Noto Sans CJK KR Light" panose="020B0300000000000000"/>
                <a:cs typeface="Times New Roman" panose="02020603050405020304" pitchFamily="18" charset="0"/>
              </a:rPr>
              <a:t>YouTube </a:t>
            </a:r>
            <a:r>
              <a:rPr lang="ko-KR" altLang="en-US" sz="16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토크쇼에서 추출되었으며</a:t>
            </a:r>
            <a:r>
              <a:rPr lang="en-US" altLang="ko-KR" sz="1600" kern="100" dirty="0">
                <a:solidFill>
                  <a:srgbClr val="212121"/>
                </a:solidFill>
                <a:latin typeface="Times New Roman" panose="02020603050405020304" pitchFamily="18" charset="0"/>
                <a:ea typeface="Noto Sans CJK KR Light" panose="020B0300000000000000"/>
                <a:cs typeface="Times New Roman" panose="02020603050405020304" pitchFamily="18" charset="0"/>
              </a:rPr>
              <a:t>, Angry, Happy, Neutral </a:t>
            </a:r>
            <a:r>
              <a:rPr lang="ko-KR" altLang="en-US" sz="16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감정을 나타내는 </a:t>
            </a:r>
            <a:r>
              <a:rPr lang="en-US" altLang="ko-KR" sz="1600" kern="100" dirty="0">
                <a:solidFill>
                  <a:srgbClr val="212121"/>
                </a:solidFill>
                <a:latin typeface="Times New Roman" panose="02020603050405020304" pitchFamily="18" charset="0"/>
                <a:ea typeface="Noto Sans CJK KR Light" panose="020B0300000000000000"/>
                <a:cs typeface="Times New Roman" panose="02020603050405020304" pitchFamily="18" charset="0"/>
              </a:rPr>
              <a:t>300</a:t>
            </a:r>
            <a:r>
              <a:rPr lang="ko-KR" altLang="en-US" sz="16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개의 발화를 포함한다</a:t>
            </a:r>
            <a:endParaRPr lang="en-US" altLang="ko-KR" sz="1600" kern="100" dirty="0">
              <a:solidFill>
                <a:srgbClr val="212121"/>
              </a:solidFill>
              <a:latin typeface="Times New Roman" panose="02020603050405020304" pitchFamily="18" charset="0"/>
              <a:ea typeface="Noto Sans CJK KR Light" panose="020B030000000000000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rgbClr val="212121"/>
                </a:solidFill>
                <a:latin typeface="Times New Roman" panose="02020603050405020304" pitchFamily="18" charset="0"/>
                <a:ea typeface="Noto Sans CJK KR Light" panose="020B0300000000000000"/>
                <a:cs typeface="Times New Roman" panose="02020603050405020304" pitchFamily="18" charset="0"/>
              </a:rPr>
              <a:t>-</a:t>
            </a:r>
            <a:r>
              <a:rPr lang="ko-KR" altLang="en-US" sz="16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총 </a:t>
            </a:r>
            <a:r>
              <a:rPr lang="en-US" altLang="ko-KR" sz="1600" kern="100" dirty="0">
                <a:solidFill>
                  <a:srgbClr val="212121"/>
                </a:solidFill>
                <a:latin typeface="Times New Roman" panose="02020603050405020304" pitchFamily="18" charset="0"/>
                <a:ea typeface="Noto Sans CJK KR Light" panose="020B0300000000000000"/>
                <a:cs typeface="Times New Roman" panose="02020603050405020304" pitchFamily="18" charset="0"/>
              </a:rPr>
              <a:t>38</a:t>
            </a:r>
            <a:r>
              <a:rPr lang="ko-KR" altLang="en-US" sz="16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명의 연사</a:t>
            </a:r>
            <a:r>
              <a:rPr lang="en-US" altLang="ko-KR" sz="1600" kern="100" dirty="0">
                <a:solidFill>
                  <a:srgbClr val="212121"/>
                </a:solidFill>
                <a:latin typeface="Times New Roman" panose="02020603050405020304" pitchFamily="18" charset="0"/>
                <a:ea typeface="Noto Sans CJK KR Light" panose="020B0300000000000000"/>
                <a:cs typeface="Times New Roman" panose="02020603050405020304" pitchFamily="18" charset="0"/>
              </a:rPr>
              <a:t>(</a:t>
            </a:r>
            <a:r>
              <a:rPr lang="ko-KR" altLang="en-US" sz="16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남성 </a:t>
            </a:r>
            <a:r>
              <a:rPr lang="en-US" altLang="ko-KR" sz="1600" kern="100" dirty="0">
                <a:solidFill>
                  <a:srgbClr val="212121"/>
                </a:solidFill>
                <a:latin typeface="Times New Roman" panose="02020603050405020304" pitchFamily="18" charset="0"/>
                <a:ea typeface="Noto Sans CJK KR Light" panose="020B0300000000000000"/>
                <a:cs typeface="Times New Roman" panose="02020603050405020304" pitchFamily="18" charset="0"/>
              </a:rPr>
              <a:t>27</a:t>
            </a:r>
            <a:r>
              <a:rPr lang="ko-KR" altLang="en-US" sz="16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명</a:t>
            </a:r>
            <a:r>
              <a:rPr lang="en-US" altLang="ko-KR" sz="1600" kern="100" dirty="0">
                <a:solidFill>
                  <a:srgbClr val="212121"/>
                </a:solidFill>
                <a:latin typeface="Times New Roman" panose="02020603050405020304" pitchFamily="18" charset="0"/>
                <a:ea typeface="Noto Sans CJK KR Light" panose="020B0300000000000000"/>
                <a:cs typeface="Times New Roman" panose="02020603050405020304" pitchFamily="18" charset="0"/>
              </a:rPr>
              <a:t>, </a:t>
            </a:r>
            <a:r>
              <a:rPr lang="ko-KR" altLang="en-US" sz="16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여성 </a:t>
            </a:r>
            <a:r>
              <a:rPr lang="en-US" altLang="ko-KR" sz="1600" kern="100" dirty="0">
                <a:solidFill>
                  <a:srgbClr val="212121"/>
                </a:solidFill>
                <a:latin typeface="Times New Roman" panose="02020603050405020304" pitchFamily="18" charset="0"/>
                <a:ea typeface="Noto Sans CJK KR Light" panose="020B0300000000000000"/>
                <a:cs typeface="Times New Roman" panose="02020603050405020304" pitchFamily="18" charset="0"/>
              </a:rPr>
              <a:t>11</a:t>
            </a:r>
            <a:r>
              <a:rPr lang="ko-KR" altLang="en-US" sz="16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명</a:t>
            </a:r>
            <a:r>
              <a:rPr lang="en-US" altLang="ko-KR" sz="1600" kern="100" dirty="0">
                <a:solidFill>
                  <a:srgbClr val="212121"/>
                </a:solidFill>
                <a:latin typeface="Times New Roman" panose="02020603050405020304" pitchFamily="18" charset="0"/>
                <a:ea typeface="Noto Sans CJK KR Light" panose="020B0300000000000000"/>
                <a:cs typeface="Times New Roman" panose="02020603050405020304" pitchFamily="18" charset="0"/>
              </a:rPr>
              <a:t>)</a:t>
            </a:r>
            <a:r>
              <a:rPr lang="ko-KR" altLang="en-US" sz="16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가 포함되어 있으며</a:t>
            </a:r>
            <a:r>
              <a:rPr lang="en-US" altLang="ko-KR" sz="1600" kern="100" dirty="0">
                <a:solidFill>
                  <a:srgbClr val="212121"/>
                </a:solidFill>
                <a:latin typeface="Times New Roman" panose="02020603050405020304" pitchFamily="18" charset="0"/>
                <a:ea typeface="Noto Sans CJK KR Light" panose="020B0300000000000000"/>
                <a:cs typeface="Times New Roman" panose="02020603050405020304" pitchFamily="18" charset="0"/>
              </a:rPr>
              <a:t>, </a:t>
            </a:r>
            <a:r>
              <a:rPr lang="ko-KR" altLang="en-US" sz="16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연사들은 무작위로 선정되었다</a:t>
            </a:r>
            <a:r>
              <a:rPr lang="en-US" altLang="ko-KR" sz="1600" kern="100" dirty="0">
                <a:solidFill>
                  <a:srgbClr val="212121"/>
                </a:solidFill>
                <a:latin typeface="Times New Roman" panose="02020603050405020304" pitchFamily="18" charset="0"/>
                <a:ea typeface="Noto Sans CJK KR Light" panose="020B030000000000000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이를 통해 토크쇼 대화에서 감정 표현의 다양성을 제공한다</a:t>
            </a:r>
            <a:endParaRPr lang="en-US" altLang="ko-KR" sz="1600" kern="100" dirty="0">
              <a:solidFill>
                <a:srgbClr val="212121"/>
              </a:solidFill>
              <a:latin typeface="Times New Roman" panose="02020603050405020304" pitchFamily="18" charset="0"/>
              <a:ea typeface="Noto Sans CJK KR Light" panose="020B0300000000000000"/>
              <a:cs typeface="Times New Roman" panose="02020603050405020304" pitchFamily="18" charset="0"/>
            </a:endParaRPr>
          </a:p>
        </p:txBody>
      </p:sp>
      <p:pic>
        <p:nvPicPr>
          <p:cNvPr id="3" name="Picture 2" descr="Threats against safety cause popular Pakistani journalist Israr Kasana to  immigrate to Calgary - but finding sustainable work isn't easy - Calgary  Journal">
            <a:extLst>
              <a:ext uri="{FF2B5EF4-FFF2-40B4-BE49-F238E27FC236}">
                <a16:creationId xmlns:a16="http://schemas.microsoft.com/office/drawing/2014/main" id="{397B3229-1886-0EFA-CA7A-131335181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13" y="1675533"/>
            <a:ext cx="5611093" cy="350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4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3327AF-93AE-C5D2-586F-D3ADD0706CA5}"/>
              </a:ext>
            </a:extLst>
          </p:cNvPr>
          <p:cNvSpPr/>
          <p:nvPr/>
        </p:nvSpPr>
        <p:spPr>
          <a:xfrm>
            <a:off x="11510128" y="0"/>
            <a:ext cx="681871" cy="6858000"/>
          </a:xfrm>
          <a:prstGeom prst="rect">
            <a:avLst/>
          </a:prstGeom>
          <a:solidFill>
            <a:srgbClr val="254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4BF70-1A0C-7DED-90C1-4C945B196970}"/>
              </a:ext>
            </a:extLst>
          </p:cNvPr>
          <p:cNvSpPr txBox="1"/>
          <p:nvPr/>
        </p:nvSpPr>
        <p:spPr>
          <a:xfrm>
            <a:off x="11143317" y="2105561"/>
            <a:ext cx="1443763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600" b="1" dirty="0">
                <a:solidFill>
                  <a:schemeClr val="bg1"/>
                </a:solidFill>
                <a:ea typeface="Noto Sans CJK KR" panose="020B0500000000000000" pitchFamily="34" charset="-128"/>
              </a:rPr>
              <a:t>2</a:t>
            </a:r>
            <a:endParaRPr lang="en-KR" sz="166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273C2-62B1-B529-8195-16D264383F24}"/>
              </a:ext>
            </a:extLst>
          </p:cNvPr>
          <p:cNvSpPr txBox="1"/>
          <p:nvPr/>
        </p:nvSpPr>
        <p:spPr>
          <a:xfrm>
            <a:off x="667913" y="585043"/>
            <a:ext cx="83513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549CA"/>
                </a:solidFill>
                <a:effectLst/>
                <a:latin typeface="Noto Sans CJK KR" panose="020B0500000000000000" pitchFamily="34" charset="-128"/>
                <a:ea typeface="Noto Sans CJK KR" panose="020B0500000000000000" pitchFamily="34" charset="-128"/>
              </a:rPr>
              <a:t>Dataset Pre-processing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57B71F-D01F-FB4D-A6BA-E8E49D94DD3C}"/>
              </a:ext>
            </a:extLst>
          </p:cNvPr>
          <p:cNvSpPr txBox="1"/>
          <p:nvPr/>
        </p:nvSpPr>
        <p:spPr>
          <a:xfrm>
            <a:off x="728133" y="1253068"/>
            <a:ext cx="10904424" cy="5048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Urdu-emotions</a:t>
            </a:r>
            <a:r>
              <a:rPr lang="en-US" altLang="ko-KR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Dataset </a:t>
            </a:r>
            <a:r>
              <a:rPr lang="ko-KR" altLang="en-US" kern="100" dirty="0" err="1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전처리</a:t>
            </a:r>
            <a:endParaRPr lang="en-US" altLang="ko-KR" sz="1400" kern="100" dirty="0">
              <a:solidFill>
                <a:srgbClr val="21212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(1)</a:t>
            </a:r>
            <a:r>
              <a:rPr lang="ko-KR" altLang="en-US" sz="12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데이터셋 로딩</a:t>
            </a:r>
            <a:endParaRPr lang="en-US" altLang="ko-KR" sz="1200" kern="100" dirty="0">
              <a:solidFill>
                <a:srgbClr val="21212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Urdu-emotions </a:t>
            </a:r>
            <a:r>
              <a:rPr lang="ko-KR" altLang="en-US" sz="12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데이터셋을 </a:t>
            </a:r>
            <a:r>
              <a:rPr lang="en-US" altLang="ko-KR" sz="1200" kern="100" dirty="0" err="1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load_dataset</a:t>
            </a:r>
            <a:r>
              <a:rPr lang="en-US" altLang="ko-KR" sz="12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2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함수를 사용하여 로드</a:t>
            </a:r>
            <a:endParaRPr lang="en-US" altLang="ko-KR" sz="1200" kern="100" dirty="0">
              <a:solidFill>
                <a:srgbClr val="21212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(2)</a:t>
            </a:r>
            <a:r>
              <a:rPr lang="ko-KR" altLang="en-US" sz="12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데이터셋 분할</a:t>
            </a:r>
            <a:endParaRPr lang="en-US" altLang="ko-KR" sz="1200" kern="100" dirty="0">
              <a:solidFill>
                <a:srgbClr val="21212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Train 80, Test 20 </a:t>
            </a:r>
            <a:r>
              <a:rPr lang="ko-KR" altLang="en-US" sz="12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비율로 데이터셋 분할 </a:t>
            </a:r>
            <a:endParaRPr lang="en-US" altLang="ko-KR" sz="1200" kern="100" dirty="0">
              <a:solidFill>
                <a:srgbClr val="21212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(3)</a:t>
            </a:r>
            <a:r>
              <a:rPr lang="ko-KR" altLang="en-US" sz="12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데이터 정리</a:t>
            </a:r>
            <a:endParaRPr lang="en-US" altLang="ko-KR" sz="1200" kern="100" dirty="0">
              <a:solidFill>
                <a:srgbClr val="21212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＂text＂, ＂</a:t>
            </a:r>
            <a:r>
              <a:rPr lang="en-US" altLang="ko-KR" sz="1200" kern="100" dirty="0" err="1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speaker_id</a:t>
            </a:r>
            <a:r>
              <a:rPr lang="en-US" altLang="ko-KR" sz="12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＂, ＂</a:t>
            </a:r>
            <a:r>
              <a:rPr lang="en-US" altLang="ko-KR" sz="1200" kern="100" dirty="0" err="1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speaker_gender</a:t>
            </a:r>
            <a:r>
              <a:rPr lang="en-US" altLang="ko-KR" sz="12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"</a:t>
            </a:r>
            <a:r>
              <a:rPr lang="ko-KR" altLang="en-US" sz="12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와 같은 불필요한 열을 데이터셋에서 제거</a:t>
            </a:r>
            <a:endParaRPr lang="en-US" altLang="ko-KR" sz="1200" kern="100" dirty="0">
              <a:solidFill>
                <a:srgbClr val="21212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(4)</a:t>
            </a:r>
            <a:r>
              <a:rPr lang="ko-KR" altLang="en-US" sz="12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레이블 정리</a:t>
            </a:r>
            <a:endParaRPr lang="en-US" altLang="ko-KR" sz="1200" kern="100" dirty="0">
              <a:solidFill>
                <a:srgbClr val="21212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데이터셋에서 고유한 레이블</a:t>
            </a:r>
            <a:r>
              <a:rPr lang="en-US" altLang="ko-KR" sz="12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2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감정</a:t>
            </a:r>
            <a:r>
              <a:rPr lang="en-US" altLang="ko-KR" sz="12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12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을 추출하고 레이블을 숫자 </a:t>
            </a:r>
            <a:r>
              <a:rPr lang="en-US" altLang="ko-KR" sz="12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ID(label2id)</a:t>
            </a:r>
            <a:r>
              <a:rPr lang="ko-KR" altLang="en-US" sz="12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로 변환하고 그 반대의 매핑을 생성</a:t>
            </a:r>
            <a:endParaRPr lang="en-US" altLang="ko-KR" sz="1200" kern="100" dirty="0">
              <a:solidFill>
                <a:srgbClr val="21212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이는 범주형 데이터를 효율적으로 처리하는 데 도움이 된다</a:t>
            </a:r>
            <a:endParaRPr lang="en-US" altLang="ko-KR" sz="1200" kern="100" dirty="0">
              <a:solidFill>
                <a:srgbClr val="21212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(5)</a:t>
            </a:r>
            <a:r>
              <a:rPr lang="ko-KR" altLang="en-US" sz="12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특징 추출 설정</a:t>
            </a:r>
            <a:endParaRPr lang="en-US" altLang="ko-KR" sz="1200" kern="100" dirty="0">
              <a:solidFill>
                <a:srgbClr val="21212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사전 훈련된 모델</a:t>
            </a:r>
            <a:r>
              <a:rPr lang="en-US" altLang="ko-KR" sz="12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1200" kern="100" dirty="0" err="1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facebook</a:t>
            </a:r>
            <a:r>
              <a:rPr lang="en-US" altLang="ko-KR" sz="12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/hubert-base-ls960)</a:t>
            </a:r>
            <a:r>
              <a:rPr lang="ko-KR" altLang="en-US" sz="12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에서 </a:t>
            </a:r>
            <a:r>
              <a:rPr lang="en-US" altLang="ko-KR" sz="1200" kern="100" dirty="0" err="1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AutoFeatureExtractor</a:t>
            </a:r>
            <a:r>
              <a:rPr lang="en-US" altLang="ko-KR" sz="12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추출기를 활용하여 의미 있는 특징을 추출하여 오디오 파일을 훈련에 적합한 형식으로</a:t>
            </a:r>
            <a:endParaRPr lang="en-US" altLang="ko-KR" sz="1200" kern="100" dirty="0">
              <a:solidFill>
                <a:srgbClr val="21212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(6)</a:t>
            </a:r>
            <a:r>
              <a:rPr lang="ko-KR" altLang="en-US" sz="12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오디오 데이터 캐스팅</a:t>
            </a:r>
            <a:endParaRPr lang="en-US" altLang="ko-KR" sz="1200" kern="100" dirty="0">
              <a:solidFill>
                <a:srgbClr val="21212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오디오 데이터를 캐스팅하여 특징 추출기가 요구하는 예상 포맷 및 샘플링 </a:t>
            </a:r>
            <a:r>
              <a:rPr lang="ko-KR" altLang="en-US" sz="1200" kern="100" dirty="0" err="1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레이트</a:t>
            </a:r>
            <a:r>
              <a:rPr lang="en-US" altLang="ko-KR" sz="12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(16K Hz)</a:t>
            </a:r>
            <a:r>
              <a:rPr lang="ko-KR" altLang="en-US" sz="12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와 일치하도록 한다</a:t>
            </a:r>
            <a:endParaRPr lang="en-US" altLang="ko-KR" sz="1200" kern="100" dirty="0">
              <a:solidFill>
                <a:srgbClr val="21212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400" kern="100" dirty="0">
              <a:solidFill>
                <a:srgbClr val="21212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400" kern="100" dirty="0">
              <a:solidFill>
                <a:srgbClr val="21212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356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3327AF-93AE-C5D2-586F-D3ADD0706CA5}"/>
              </a:ext>
            </a:extLst>
          </p:cNvPr>
          <p:cNvSpPr/>
          <p:nvPr/>
        </p:nvSpPr>
        <p:spPr>
          <a:xfrm>
            <a:off x="11510128" y="0"/>
            <a:ext cx="681871" cy="6858000"/>
          </a:xfrm>
          <a:prstGeom prst="rect">
            <a:avLst/>
          </a:prstGeom>
          <a:solidFill>
            <a:srgbClr val="254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4BF70-1A0C-7DED-90C1-4C945B196970}"/>
              </a:ext>
            </a:extLst>
          </p:cNvPr>
          <p:cNvSpPr txBox="1"/>
          <p:nvPr/>
        </p:nvSpPr>
        <p:spPr>
          <a:xfrm>
            <a:off x="11047061" y="2105561"/>
            <a:ext cx="1443763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600" b="1" dirty="0">
                <a:solidFill>
                  <a:schemeClr val="bg1"/>
                </a:solidFill>
                <a:ea typeface="Noto Sans CJK KR" panose="020B0500000000000000" pitchFamily="34" charset="-128"/>
              </a:rPr>
              <a:t>3</a:t>
            </a:r>
            <a:endParaRPr lang="en-KR" sz="166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273C2-62B1-B529-8195-16D264383F24}"/>
              </a:ext>
            </a:extLst>
          </p:cNvPr>
          <p:cNvSpPr txBox="1"/>
          <p:nvPr/>
        </p:nvSpPr>
        <p:spPr>
          <a:xfrm>
            <a:off x="667913" y="585043"/>
            <a:ext cx="83513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549CA"/>
                </a:solidFill>
                <a:effectLst/>
                <a:latin typeface="Noto Sans CJK KR" panose="020B0500000000000000" pitchFamily="34" charset="-128"/>
                <a:ea typeface="Noto Sans CJK KR" panose="020B0500000000000000" pitchFamily="34" charset="-128"/>
              </a:rPr>
              <a:t>AI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60C3F-4C85-10EB-A044-914F311BE649}"/>
              </a:ext>
            </a:extLst>
          </p:cNvPr>
          <p:cNvSpPr txBox="1"/>
          <p:nvPr/>
        </p:nvSpPr>
        <p:spPr>
          <a:xfrm>
            <a:off x="196770" y="1297712"/>
            <a:ext cx="11435788" cy="5625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 err="1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HuBERT</a:t>
            </a:r>
            <a:r>
              <a:rPr lang="en-US" altLang="ko-KR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Model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400" kern="100" dirty="0">
              <a:solidFill>
                <a:srgbClr val="21212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400" kern="100" dirty="0">
              <a:solidFill>
                <a:srgbClr val="21212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400" kern="100" dirty="0">
              <a:solidFill>
                <a:srgbClr val="21212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400" kern="100" dirty="0">
              <a:solidFill>
                <a:srgbClr val="21212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400" kern="100" dirty="0">
              <a:solidFill>
                <a:srgbClr val="21212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400" kern="100" dirty="0">
              <a:solidFill>
                <a:srgbClr val="21212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2021</a:t>
            </a:r>
            <a:r>
              <a:rPr lang="ko-KR" altLang="en-US" sz="14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년에 </a:t>
            </a:r>
            <a:r>
              <a:rPr lang="en-US" altLang="ko-KR" sz="14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Facebook AI</a:t>
            </a:r>
            <a:r>
              <a:rPr lang="ko-KR" altLang="en-US" sz="14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에 의해 개발된 </a:t>
            </a:r>
            <a:r>
              <a:rPr lang="en-US" altLang="ko-KR" sz="1400" kern="100" dirty="0" err="1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HuBERT</a:t>
            </a:r>
            <a:r>
              <a:rPr lang="en-US" altLang="ko-KR" sz="14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(Hidden-Unit BERT) </a:t>
            </a:r>
            <a:r>
              <a:rPr lang="ko-KR" altLang="en-US" sz="14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모델은 원시 오디오에서 직접 학습하여 우수한 음성 인식을 달성하는 자기 지도 학습 딥러닝 모델</a:t>
            </a:r>
            <a:endParaRPr lang="en-US" altLang="ko-KR" sz="1400" kern="100" dirty="0">
              <a:solidFill>
                <a:srgbClr val="21212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-Self-Supervised Learning Framework: </a:t>
            </a:r>
            <a:r>
              <a:rPr lang="en-US" altLang="ko-KR" sz="1400" kern="100" dirty="0" err="1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HuBERT</a:t>
            </a:r>
            <a:r>
              <a:rPr lang="ko-KR" altLang="en-US" sz="14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는 먼저 잠재 유닛을 학습한 후</a:t>
            </a:r>
            <a:r>
              <a:rPr lang="en-US" altLang="ko-KR" sz="14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이를 기반으로 더 복잡한 음성 인식을 수행한다</a:t>
            </a:r>
            <a:endParaRPr lang="en-US" altLang="ko-KR" sz="1400" kern="100" dirty="0">
              <a:solidFill>
                <a:srgbClr val="21212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14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다단계 학습</a:t>
            </a:r>
            <a:r>
              <a:rPr lang="en-US" altLang="ko-KR" sz="14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r>
              <a:rPr lang="en-US" altLang="ko-KR" sz="1400" kern="100" dirty="0" err="1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HuBERT</a:t>
            </a:r>
            <a:r>
              <a:rPr lang="ko-KR" altLang="en-US" sz="14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는 먼저 잠재 유닛을 학습한 후</a:t>
            </a:r>
            <a:r>
              <a:rPr lang="en-US" altLang="ko-KR" sz="14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이를 기반으로 더 복잡한 음성 인식을 수행합니다</a:t>
            </a:r>
            <a:r>
              <a:rPr lang="en-US" altLang="ko-KR" sz="14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4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이러한 다단계 접근 방식은 모델이 더 정확한 음성 인식을 할 수 있도록 돕는다</a:t>
            </a:r>
            <a:endParaRPr lang="en-US" altLang="ko-KR" sz="1400" kern="100" dirty="0">
              <a:solidFill>
                <a:srgbClr val="21212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14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다양한 언어 지원</a:t>
            </a:r>
            <a:r>
              <a:rPr lang="en-US" altLang="ko-KR" sz="14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en-US" altLang="ko-KR" sz="1400" kern="100" dirty="0" err="1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HuBERT</a:t>
            </a:r>
            <a:r>
              <a:rPr lang="ko-KR" altLang="en-US" sz="14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는 다양한 언어에서도 적은 양의 데이터로도 효과적으로 작동할 수 있는 음성 인식기를 쉽게 만들 수 있습니다</a:t>
            </a:r>
            <a:r>
              <a:rPr lang="en-US" altLang="ko-KR" sz="14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4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이는 다국어 음성 인식 시스템 구축에 유리하다</a:t>
            </a:r>
            <a:endParaRPr lang="en-US" altLang="ko-KR" sz="1400" kern="100" dirty="0">
              <a:solidFill>
                <a:srgbClr val="21212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14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효율적인 미세 조정</a:t>
            </a:r>
            <a:r>
              <a:rPr lang="en-US" altLang="ko-KR" sz="14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en-US" altLang="ko-KR" sz="1400" kern="100" dirty="0" err="1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HuBERT</a:t>
            </a:r>
            <a:r>
              <a:rPr lang="ko-KR" altLang="en-US" sz="14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는 적은 양의 레이블이 붙은 데이터로 미세 조정했을 때에도 우수한 성능을 발휘할 수 있습니다</a:t>
            </a:r>
            <a:r>
              <a:rPr lang="en-US" altLang="ko-KR" sz="14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4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예를 들어</a:t>
            </a:r>
            <a:r>
              <a:rPr lang="en-US" altLang="ko-KR" sz="14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400" kern="100" dirty="0" err="1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HuBERT</a:t>
            </a:r>
            <a:r>
              <a:rPr lang="ko-KR" altLang="en-US" sz="14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는 </a:t>
            </a:r>
            <a:r>
              <a:rPr lang="en-US" altLang="ko-KR" sz="14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10</a:t>
            </a:r>
            <a:r>
              <a:rPr lang="ko-KR" altLang="en-US" sz="14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시간의 레이블이 붙은 데이터로 훈련했을 때에도 기존의 지도 학습 방법을 능가할 수 있다</a:t>
            </a:r>
            <a:endParaRPr lang="en-US" altLang="ko-KR" sz="1400" kern="100" dirty="0">
              <a:solidFill>
                <a:srgbClr val="21212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14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성능</a:t>
            </a:r>
            <a:r>
              <a:rPr lang="en-US" altLang="ko-KR" sz="14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en-US" altLang="ko-KR" sz="1400" kern="100" dirty="0" err="1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HuBERT</a:t>
            </a:r>
            <a:r>
              <a:rPr lang="ko-KR" altLang="en-US" sz="14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는 다양한 음성 인식 태스크에서 최첨단</a:t>
            </a:r>
            <a:r>
              <a:rPr lang="en-US" altLang="ko-KR" sz="14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(SOTA) </a:t>
            </a:r>
            <a:r>
              <a:rPr lang="ko-KR" altLang="en-US" sz="14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성능을 달성하였다</a:t>
            </a:r>
            <a:r>
              <a:rPr lang="en-US" altLang="ko-KR" sz="14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400" kern="100" dirty="0">
              <a:solidFill>
                <a:srgbClr val="21212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" name="Picture 2" descr="HuBERT Explained | by Miguel Aspis | Dev Genius">
            <a:extLst>
              <a:ext uri="{FF2B5EF4-FFF2-40B4-BE49-F238E27FC236}">
                <a16:creationId xmlns:a16="http://schemas.microsoft.com/office/drawing/2014/main" id="{D0EE8D6C-66F9-6C14-1375-B49E3213B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47" y="1618498"/>
            <a:ext cx="2644884" cy="2069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752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3327AF-93AE-C5D2-586F-D3ADD0706CA5}"/>
              </a:ext>
            </a:extLst>
          </p:cNvPr>
          <p:cNvSpPr/>
          <p:nvPr/>
        </p:nvSpPr>
        <p:spPr>
          <a:xfrm>
            <a:off x="11510128" y="0"/>
            <a:ext cx="681871" cy="6858000"/>
          </a:xfrm>
          <a:prstGeom prst="rect">
            <a:avLst/>
          </a:prstGeom>
          <a:solidFill>
            <a:srgbClr val="254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273C2-62B1-B529-8195-16D264383F24}"/>
              </a:ext>
            </a:extLst>
          </p:cNvPr>
          <p:cNvSpPr txBox="1"/>
          <p:nvPr/>
        </p:nvSpPr>
        <p:spPr>
          <a:xfrm>
            <a:off x="667913" y="585043"/>
            <a:ext cx="83513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프로젝트 목표 설정 </a:t>
            </a:r>
            <a:endParaRPr lang="en-US" sz="2400" b="1" dirty="0">
              <a:solidFill>
                <a:srgbClr val="2549CA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110AB3-E4E6-4352-456F-498B126CD315}"/>
              </a:ext>
            </a:extLst>
          </p:cNvPr>
          <p:cNvSpPr txBox="1"/>
          <p:nvPr/>
        </p:nvSpPr>
        <p:spPr>
          <a:xfrm>
            <a:off x="1718746" y="3521588"/>
            <a:ext cx="429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ea typeface="Noto Sans CJK KR" panose="020B0500000000000000"/>
              </a:rPr>
              <a:t>C</a:t>
            </a:r>
            <a:endParaRPr lang="en-KR" sz="4000" b="1" dirty="0">
              <a:solidFill>
                <a:schemeClr val="bg1"/>
              </a:solidFill>
              <a:ea typeface="Noto Sans CJK KR" panose="020B0500000000000000"/>
            </a:endParaRPr>
          </a:p>
        </p:txBody>
      </p:sp>
      <p:graphicFrame>
        <p:nvGraphicFramePr>
          <p:cNvPr id="18" name="다이어그램 17">
            <a:extLst>
              <a:ext uri="{FF2B5EF4-FFF2-40B4-BE49-F238E27FC236}">
                <a16:creationId xmlns:a16="http://schemas.microsoft.com/office/drawing/2014/main" id="{50AEC9A3-78C9-37BE-B9BE-1D49C2D72725}"/>
              </a:ext>
            </a:extLst>
          </p:cNvPr>
          <p:cNvGraphicFramePr/>
          <p:nvPr/>
        </p:nvGraphicFramePr>
        <p:xfrm>
          <a:off x="1043214" y="116619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C1B7D58A-2FAF-1981-6EA1-C0C5D499B863}"/>
              </a:ext>
            </a:extLst>
          </p:cNvPr>
          <p:cNvSpPr txBox="1"/>
          <p:nvPr/>
        </p:nvSpPr>
        <p:spPr>
          <a:xfrm>
            <a:off x="1145431" y="2091980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최종 목표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753B0A-B08E-713D-9B13-EF7503483970}"/>
              </a:ext>
            </a:extLst>
          </p:cNvPr>
          <p:cNvSpPr txBox="1"/>
          <p:nvPr/>
        </p:nvSpPr>
        <p:spPr>
          <a:xfrm>
            <a:off x="1652408" y="3690863"/>
            <a:ext cx="1337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 하위 목표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647716-DCBC-529D-12D2-221CC6796528}"/>
              </a:ext>
            </a:extLst>
          </p:cNvPr>
          <p:cNvSpPr txBox="1"/>
          <p:nvPr/>
        </p:nvSpPr>
        <p:spPr>
          <a:xfrm>
            <a:off x="1345850" y="5230139"/>
            <a:ext cx="1175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융합기술개발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6339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3327AF-93AE-C5D2-586F-D3ADD0706CA5}"/>
              </a:ext>
            </a:extLst>
          </p:cNvPr>
          <p:cNvSpPr/>
          <p:nvPr/>
        </p:nvSpPr>
        <p:spPr>
          <a:xfrm>
            <a:off x="11510128" y="0"/>
            <a:ext cx="681871" cy="6858000"/>
          </a:xfrm>
          <a:prstGeom prst="rect">
            <a:avLst/>
          </a:prstGeom>
          <a:solidFill>
            <a:srgbClr val="254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4BF70-1A0C-7DED-90C1-4C945B196970}"/>
              </a:ext>
            </a:extLst>
          </p:cNvPr>
          <p:cNvSpPr txBox="1"/>
          <p:nvPr/>
        </p:nvSpPr>
        <p:spPr>
          <a:xfrm>
            <a:off x="11010965" y="2105561"/>
            <a:ext cx="1443763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600" b="1" dirty="0">
                <a:solidFill>
                  <a:schemeClr val="bg1"/>
                </a:solidFill>
                <a:ea typeface="Noto Sans CJK KR" panose="020B0500000000000000" pitchFamily="34" charset="-128"/>
              </a:rPr>
              <a:t>4</a:t>
            </a:r>
            <a:endParaRPr lang="en-KR" sz="166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273C2-62B1-B529-8195-16D264383F24}"/>
              </a:ext>
            </a:extLst>
          </p:cNvPr>
          <p:cNvSpPr txBox="1"/>
          <p:nvPr/>
        </p:nvSpPr>
        <p:spPr>
          <a:xfrm>
            <a:off x="667913" y="585043"/>
            <a:ext cx="83513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Training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7ED969-3D9B-12C4-F892-C63AEF63FEB7}"/>
              </a:ext>
            </a:extLst>
          </p:cNvPr>
          <p:cNvSpPr/>
          <p:nvPr/>
        </p:nvSpPr>
        <p:spPr>
          <a:xfrm>
            <a:off x="667913" y="1659467"/>
            <a:ext cx="2329287" cy="1295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모델 초기화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C4E0CA-3B64-A2DA-54AF-FDFBD507E8E3}"/>
              </a:ext>
            </a:extLst>
          </p:cNvPr>
          <p:cNvSpPr/>
          <p:nvPr/>
        </p:nvSpPr>
        <p:spPr>
          <a:xfrm>
            <a:off x="4096912" y="1659467"/>
            <a:ext cx="2329287" cy="1295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ko-KR" altLang="en-US" dirty="0"/>
              <a:t>및 증강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8B74C8-42E3-C2C4-0D66-61F074A7ADD8}"/>
              </a:ext>
            </a:extLst>
          </p:cNvPr>
          <p:cNvSpPr/>
          <p:nvPr/>
        </p:nvSpPr>
        <p:spPr>
          <a:xfrm>
            <a:off x="7309788" y="1659467"/>
            <a:ext cx="2329287" cy="1295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데이터셋 준비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ECC83C-A641-C985-2864-C258676562C1}"/>
              </a:ext>
            </a:extLst>
          </p:cNvPr>
          <p:cNvSpPr/>
          <p:nvPr/>
        </p:nvSpPr>
        <p:spPr>
          <a:xfrm>
            <a:off x="7309788" y="4258734"/>
            <a:ext cx="2329287" cy="1295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모델 훈련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8C71FEB-7814-04B0-2887-E44B7448A14D}"/>
              </a:ext>
            </a:extLst>
          </p:cNvPr>
          <p:cNvSpPr/>
          <p:nvPr/>
        </p:nvSpPr>
        <p:spPr>
          <a:xfrm>
            <a:off x="4096911" y="4258734"/>
            <a:ext cx="2329287" cy="1295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모델 허브로 푸시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4475147C-D9AB-DD01-8C73-645481880AC7}"/>
              </a:ext>
            </a:extLst>
          </p:cNvPr>
          <p:cNvSpPr/>
          <p:nvPr/>
        </p:nvSpPr>
        <p:spPr>
          <a:xfrm>
            <a:off x="3251200" y="2184400"/>
            <a:ext cx="516467" cy="3132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4D68F95-D4DB-6912-B48F-21285A23244F}"/>
              </a:ext>
            </a:extLst>
          </p:cNvPr>
          <p:cNvSpPr/>
          <p:nvPr/>
        </p:nvSpPr>
        <p:spPr>
          <a:xfrm>
            <a:off x="6587025" y="2150533"/>
            <a:ext cx="516467" cy="3132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49CEC788-A608-3C5C-3A08-ABE5443D96B1}"/>
              </a:ext>
            </a:extLst>
          </p:cNvPr>
          <p:cNvSpPr/>
          <p:nvPr/>
        </p:nvSpPr>
        <p:spPr>
          <a:xfrm rot="5400000">
            <a:off x="8094092" y="3293533"/>
            <a:ext cx="516467" cy="3132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8CB7A85F-DC54-5991-61BE-1B822DA574A7}"/>
              </a:ext>
            </a:extLst>
          </p:cNvPr>
          <p:cNvSpPr/>
          <p:nvPr/>
        </p:nvSpPr>
        <p:spPr>
          <a:xfrm rot="10800000">
            <a:off x="6645339" y="4646607"/>
            <a:ext cx="516467" cy="3132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5754BF-40FF-0168-FC45-D9D5833B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08" y="3708400"/>
            <a:ext cx="2877533" cy="191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746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3327AF-93AE-C5D2-586F-D3ADD0706CA5}"/>
              </a:ext>
            </a:extLst>
          </p:cNvPr>
          <p:cNvSpPr/>
          <p:nvPr/>
        </p:nvSpPr>
        <p:spPr>
          <a:xfrm>
            <a:off x="11510128" y="0"/>
            <a:ext cx="681871" cy="6858000"/>
          </a:xfrm>
          <a:prstGeom prst="rect">
            <a:avLst/>
          </a:prstGeom>
          <a:solidFill>
            <a:srgbClr val="254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4BF70-1A0C-7DED-90C1-4C945B196970}"/>
              </a:ext>
            </a:extLst>
          </p:cNvPr>
          <p:cNvSpPr txBox="1"/>
          <p:nvPr/>
        </p:nvSpPr>
        <p:spPr>
          <a:xfrm>
            <a:off x="11010965" y="2105561"/>
            <a:ext cx="1443763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600" b="1" dirty="0">
                <a:solidFill>
                  <a:schemeClr val="bg1"/>
                </a:solidFill>
                <a:ea typeface="Noto Sans CJK KR" panose="020B0500000000000000" pitchFamily="34" charset="-128"/>
              </a:rPr>
              <a:t>5</a:t>
            </a:r>
            <a:endParaRPr lang="en-KR" sz="166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273C2-62B1-B529-8195-16D264383F24}"/>
              </a:ext>
            </a:extLst>
          </p:cNvPr>
          <p:cNvSpPr txBox="1"/>
          <p:nvPr/>
        </p:nvSpPr>
        <p:spPr>
          <a:xfrm>
            <a:off x="667913" y="585043"/>
            <a:ext cx="83513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549CA"/>
                </a:solidFill>
                <a:effectLst/>
                <a:latin typeface="Noto Sans CJK KR" panose="020B0500000000000000" pitchFamily="34" charset="-128"/>
                <a:ea typeface="Noto Sans CJK KR" panose="020B0500000000000000" pitchFamily="34" charset="-128"/>
              </a:rPr>
              <a:t>Training Result</a:t>
            </a:r>
            <a:endParaRPr lang="en-US" sz="2400" b="1" dirty="0">
              <a:solidFill>
                <a:srgbClr val="2549CA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227083-8AA5-ADD9-7B77-E45D71068A37}"/>
              </a:ext>
            </a:extLst>
          </p:cNvPr>
          <p:cNvSpPr txBox="1"/>
          <p:nvPr/>
        </p:nvSpPr>
        <p:spPr>
          <a:xfrm>
            <a:off x="196770" y="1359256"/>
            <a:ext cx="11435788" cy="5036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Best Model: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400" kern="100" dirty="0">
              <a:solidFill>
                <a:srgbClr val="21212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-Epochs: 56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-Performance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400" kern="100" dirty="0">
              <a:solidFill>
                <a:srgbClr val="21212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400" kern="100" dirty="0">
              <a:solidFill>
                <a:srgbClr val="21212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400" kern="100" dirty="0">
              <a:solidFill>
                <a:srgbClr val="21212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-Model: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  <a:hlinkClick r:id="rId2"/>
              </a:rPr>
              <a:t>https://huggingface.co/growingpenguin/urdu-emotions-hubert-large-Emotion</a:t>
            </a:r>
            <a:endParaRPr lang="en-US" altLang="ko-KR" sz="1400" kern="100" dirty="0">
              <a:solidFill>
                <a:srgbClr val="21212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en-US" altLang="ko-KR" sz="14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Prediction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400" kern="100" dirty="0">
              <a:solidFill>
                <a:srgbClr val="21212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400" kern="100" dirty="0">
              <a:solidFill>
                <a:srgbClr val="21212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400" kern="100" dirty="0">
              <a:solidFill>
                <a:srgbClr val="21212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400" kern="100" dirty="0">
              <a:solidFill>
                <a:srgbClr val="21212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DE4A1B-E20A-7C25-976D-413C47FFA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47" y="4744396"/>
            <a:ext cx="6178885" cy="18112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1D0B43-5881-B9CA-8304-934292024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4570" y="4148975"/>
            <a:ext cx="4463927" cy="23907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9DE4C5-8114-DC54-257D-B20FE409FFA6}"/>
              </a:ext>
            </a:extLst>
          </p:cNvPr>
          <p:cNvSpPr txBox="1"/>
          <p:nvPr/>
        </p:nvSpPr>
        <p:spPr>
          <a:xfrm>
            <a:off x="2611268" y="2696904"/>
            <a:ext cx="1327608" cy="640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Error Metric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Accuracy: 0.82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250705-FBE1-3C1F-95EC-421EED0E64E1}"/>
              </a:ext>
            </a:extLst>
          </p:cNvPr>
          <p:cNvSpPr txBox="1"/>
          <p:nvPr/>
        </p:nvSpPr>
        <p:spPr>
          <a:xfrm>
            <a:off x="285656" y="2733557"/>
            <a:ext cx="2075568" cy="973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Loss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Training Loss: 0.089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solidFill>
                  <a:srgbClr val="21212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Validation Loss: 1.337417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62D1129-D2E2-85EF-5563-6942D6628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347" y="1837490"/>
            <a:ext cx="11701925" cy="22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574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3327AF-93AE-C5D2-586F-D3ADD0706CA5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54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8D3731-24AD-445E-B728-8DBEAE661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160" y="2766218"/>
            <a:ext cx="1064768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Part 0</a:t>
            </a:r>
            <a:r>
              <a:rPr lang="en-US" altLang="ko-KR" sz="3200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4</a:t>
            </a:r>
            <a:r>
              <a:rPr lang="en-US" sz="3200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. </a:t>
            </a:r>
            <a:br>
              <a:rPr lang="en-US" sz="3200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</a:br>
            <a:br>
              <a:rPr lang="en-US" sz="3200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</a:br>
            <a:r>
              <a:rPr lang="en-US" sz="3200" b="1" dirty="0" err="1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solidworks</a:t>
            </a:r>
            <a:r>
              <a:rPr lang="ko-KR" altLang="en-US" sz="3200" b="1" dirty="0" err="1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를</a:t>
            </a:r>
            <a:r>
              <a:rPr lang="ko-KR" altLang="en-US" sz="3200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 이용한 기기 외관 설계</a:t>
            </a:r>
            <a:endParaRPr lang="en-KR" sz="3200" b="1" dirty="0">
              <a:solidFill>
                <a:schemeClr val="bg1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1817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3327AF-93AE-C5D2-586F-D3ADD0706CA5}"/>
              </a:ext>
            </a:extLst>
          </p:cNvPr>
          <p:cNvSpPr/>
          <p:nvPr/>
        </p:nvSpPr>
        <p:spPr>
          <a:xfrm>
            <a:off x="11510128" y="0"/>
            <a:ext cx="681871" cy="6858000"/>
          </a:xfrm>
          <a:prstGeom prst="rect">
            <a:avLst/>
          </a:prstGeom>
          <a:solidFill>
            <a:srgbClr val="254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4BF70-1A0C-7DED-90C1-4C945B196970}"/>
              </a:ext>
            </a:extLst>
          </p:cNvPr>
          <p:cNvSpPr txBox="1"/>
          <p:nvPr/>
        </p:nvSpPr>
        <p:spPr>
          <a:xfrm>
            <a:off x="11010965" y="2105561"/>
            <a:ext cx="1443763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600" b="1" dirty="0">
                <a:solidFill>
                  <a:schemeClr val="bg1"/>
                </a:solidFill>
                <a:ea typeface="Noto Sans CJK KR" panose="020B0500000000000000" pitchFamily="34" charset="-128"/>
              </a:rPr>
              <a:t>1</a:t>
            </a:r>
            <a:endParaRPr lang="en-KR" sz="166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273C2-62B1-B529-8195-16D264383F24}"/>
              </a:ext>
            </a:extLst>
          </p:cNvPr>
          <p:cNvSpPr txBox="1"/>
          <p:nvPr/>
        </p:nvSpPr>
        <p:spPr>
          <a:xfrm>
            <a:off x="489659" y="281009"/>
            <a:ext cx="83513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설계 과정</a:t>
            </a:r>
            <a:endParaRPr lang="en-US" sz="2400" b="1" dirty="0">
              <a:solidFill>
                <a:srgbClr val="2549CA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pic>
        <p:nvPicPr>
          <p:cNvPr id="3" name="그림 2" descr="스크린샷, 원, 예술, 실내이(가) 표시된 사진&#10;&#10;자동 생성된 설명">
            <a:extLst>
              <a:ext uri="{FF2B5EF4-FFF2-40B4-BE49-F238E27FC236}">
                <a16:creationId xmlns:a16="http://schemas.microsoft.com/office/drawing/2014/main" id="{D182A310-4B5C-F034-6203-CF8C4FEB2E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662"/>
          <a:stretch/>
        </p:blipFill>
        <p:spPr>
          <a:xfrm>
            <a:off x="8732128" y="336344"/>
            <a:ext cx="2278837" cy="3092656"/>
          </a:xfrm>
          <a:prstGeom prst="rect">
            <a:avLst/>
          </a:prstGeom>
        </p:spPr>
      </p:pic>
      <p:pic>
        <p:nvPicPr>
          <p:cNvPr id="6" name="그림 5" descr="텍스트, 화이트보드, 도표, 라인이(가) 표시된 사진&#10;&#10;자동 생성된 설명">
            <a:extLst>
              <a:ext uri="{FF2B5EF4-FFF2-40B4-BE49-F238E27FC236}">
                <a16:creationId xmlns:a16="http://schemas.microsoft.com/office/drawing/2014/main" id="{71A26C26-28CE-FBAA-521C-0D56D3AF33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92"/>
          <a:stretch/>
        </p:blipFill>
        <p:spPr>
          <a:xfrm>
            <a:off x="6292510" y="336344"/>
            <a:ext cx="2136902" cy="3092656"/>
          </a:xfrm>
          <a:prstGeom prst="rect">
            <a:avLst/>
          </a:prstGeom>
        </p:spPr>
      </p:pic>
      <p:pic>
        <p:nvPicPr>
          <p:cNvPr id="5" name="그림 4" descr="원, 패턴, 화이트, 그림이(가) 표시된 사진&#10;&#10;자동 생성된 설명">
            <a:extLst>
              <a:ext uri="{FF2B5EF4-FFF2-40B4-BE49-F238E27FC236}">
                <a16:creationId xmlns:a16="http://schemas.microsoft.com/office/drawing/2014/main" id="{DBE04FAC-A51D-80E6-01AE-8EAAA748D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1647" y="3629455"/>
            <a:ext cx="3146548" cy="2988527"/>
          </a:xfrm>
          <a:prstGeom prst="rect">
            <a:avLst/>
          </a:prstGeom>
        </p:spPr>
      </p:pic>
      <p:pic>
        <p:nvPicPr>
          <p:cNvPr id="9" name="그림 8" descr="라인, 직사각형, 평행, 도표이(가) 표시된 사진&#10;&#10;자동 생성된 설명">
            <a:extLst>
              <a:ext uri="{FF2B5EF4-FFF2-40B4-BE49-F238E27FC236}">
                <a16:creationId xmlns:a16="http://schemas.microsoft.com/office/drawing/2014/main" id="{DDB8CD3D-5CD4-1FAE-7497-1981AEF1A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471" y="4455230"/>
            <a:ext cx="6316121" cy="2162752"/>
          </a:xfrm>
          <a:prstGeom prst="rect">
            <a:avLst/>
          </a:prstGeom>
        </p:spPr>
      </p:pic>
      <p:pic>
        <p:nvPicPr>
          <p:cNvPr id="11" name="그림 10" descr="직사각형, 사진 액자, 디자인이(가) 표시된 사진&#10;&#10;자동 생성된 설명">
            <a:extLst>
              <a:ext uri="{FF2B5EF4-FFF2-40B4-BE49-F238E27FC236}">
                <a16:creationId xmlns:a16="http://schemas.microsoft.com/office/drawing/2014/main" id="{598195C3-2CDB-B5FB-9D0A-CB926F4B4B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5700" y="103974"/>
            <a:ext cx="3610358" cy="44337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6D1BA5-A779-3727-882E-86BD4A3A18E5}"/>
              </a:ext>
            </a:extLst>
          </p:cNvPr>
          <p:cNvSpPr txBox="1"/>
          <p:nvPr/>
        </p:nvSpPr>
        <p:spPr>
          <a:xfrm>
            <a:off x="227299" y="1387107"/>
            <a:ext cx="32748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rgbClr val="2549CA"/>
                </a:solidFill>
              </a:rPr>
              <a:t>-</a:t>
            </a:r>
            <a:r>
              <a:rPr kumimoji="1" lang="ko-KR" altLang="en-US" sz="1400" dirty="0">
                <a:solidFill>
                  <a:srgbClr val="2549CA"/>
                </a:solidFill>
              </a:rPr>
              <a:t> 편리한 </a:t>
            </a:r>
            <a:r>
              <a:rPr kumimoji="1" lang="ko-KR" altLang="en-US" sz="1400" dirty="0" err="1">
                <a:solidFill>
                  <a:srgbClr val="2549CA"/>
                </a:solidFill>
              </a:rPr>
              <a:t>휴대성</a:t>
            </a:r>
            <a:endParaRPr kumimoji="1" lang="en-US" altLang="ko-KR" sz="1400" dirty="0">
              <a:solidFill>
                <a:srgbClr val="2549CA"/>
              </a:solidFill>
            </a:endParaRPr>
          </a:p>
          <a:p>
            <a:endParaRPr kumimoji="1" lang="en-US" altLang="ko-KR" sz="1400" dirty="0">
              <a:solidFill>
                <a:srgbClr val="2549CA"/>
              </a:solidFill>
            </a:endParaRPr>
          </a:p>
          <a:p>
            <a:r>
              <a:rPr kumimoji="1" lang="en-US" altLang="ko-KR" sz="1400" dirty="0">
                <a:solidFill>
                  <a:srgbClr val="2549CA"/>
                </a:solidFill>
              </a:rPr>
              <a:t>-</a:t>
            </a:r>
            <a:r>
              <a:rPr kumimoji="1" lang="ko-KR" altLang="en-US" sz="1400" dirty="0">
                <a:solidFill>
                  <a:srgbClr val="2549CA"/>
                </a:solidFill>
              </a:rPr>
              <a:t> 회로 보호</a:t>
            </a:r>
            <a:endParaRPr kumimoji="1" lang="en-US" altLang="ko-KR" sz="1400" dirty="0">
              <a:solidFill>
                <a:srgbClr val="2549CA"/>
              </a:solidFill>
            </a:endParaRPr>
          </a:p>
          <a:p>
            <a:endParaRPr kumimoji="1" lang="en-US" altLang="ko-KR" sz="1400" dirty="0">
              <a:solidFill>
                <a:srgbClr val="2549CA"/>
              </a:solidFill>
            </a:endParaRPr>
          </a:p>
          <a:p>
            <a:r>
              <a:rPr kumimoji="1" lang="en-US" altLang="ko-KR" sz="1400" dirty="0">
                <a:solidFill>
                  <a:srgbClr val="2549CA"/>
                </a:solidFill>
              </a:rPr>
              <a:t>-</a:t>
            </a:r>
            <a:r>
              <a:rPr kumimoji="1" lang="ko-KR" altLang="en-US" sz="1400" dirty="0">
                <a:solidFill>
                  <a:srgbClr val="2549CA"/>
                </a:solidFill>
              </a:rPr>
              <a:t> 분리형</a:t>
            </a:r>
            <a:endParaRPr kumimoji="1" lang="en-US" altLang="ko-KR" sz="1400" dirty="0">
              <a:solidFill>
                <a:srgbClr val="2549CA"/>
              </a:solidFill>
            </a:endParaRPr>
          </a:p>
          <a:p>
            <a:endParaRPr kumimoji="1" lang="en-US" altLang="ko-KR" sz="1400" dirty="0">
              <a:solidFill>
                <a:srgbClr val="2549CA"/>
              </a:solidFill>
            </a:endParaRPr>
          </a:p>
          <a:p>
            <a:r>
              <a:rPr kumimoji="1" lang="en-US" altLang="ko-KR" sz="1400" dirty="0">
                <a:solidFill>
                  <a:srgbClr val="2549CA"/>
                </a:solidFill>
              </a:rPr>
              <a:t>-</a:t>
            </a:r>
            <a:r>
              <a:rPr kumimoji="1" lang="ko-KR" altLang="en-US" sz="1400" dirty="0">
                <a:solidFill>
                  <a:srgbClr val="2549CA"/>
                </a:solidFill>
              </a:rPr>
              <a:t> 음성녹음에 지장이 없도록</a:t>
            </a:r>
            <a:endParaRPr kumimoji="1" lang="en-US" altLang="ko-KR" sz="1400" dirty="0">
              <a:solidFill>
                <a:srgbClr val="2549CA"/>
              </a:solidFill>
            </a:endParaRPr>
          </a:p>
          <a:p>
            <a:endParaRPr kumimoji="1" lang="en-US" altLang="ko-KR" sz="1400" dirty="0">
              <a:solidFill>
                <a:srgbClr val="2549CA"/>
              </a:solidFill>
            </a:endParaRPr>
          </a:p>
          <a:p>
            <a:r>
              <a:rPr kumimoji="1" lang="en-US" altLang="ko-KR" sz="1400" dirty="0">
                <a:solidFill>
                  <a:srgbClr val="2549CA"/>
                </a:solidFill>
              </a:rPr>
              <a:t>-</a:t>
            </a:r>
            <a:r>
              <a:rPr kumimoji="1" lang="ko-KR" altLang="en-US" sz="1400" dirty="0">
                <a:solidFill>
                  <a:srgbClr val="2549CA"/>
                </a:solidFill>
              </a:rPr>
              <a:t> 안전성 </a:t>
            </a:r>
            <a:r>
              <a:rPr kumimoji="1" lang="en-US" altLang="ko-KR" sz="1400" dirty="0">
                <a:solidFill>
                  <a:srgbClr val="2549CA"/>
                </a:solidFill>
              </a:rPr>
              <a:t>/</a:t>
            </a:r>
            <a:r>
              <a:rPr kumimoji="1" lang="ko-KR" altLang="en-US" sz="1400" dirty="0">
                <a:solidFill>
                  <a:srgbClr val="2549CA"/>
                </a:solidFill>
              </a:rPr>
              <a:t> 견고함</a:t>
            </a:r>
          </a:p>
        </p:txBody>
      </p:sp>
    </p:spTree>
    <p:extLst>
      <p:ext uri="{BB962C8B-B14F-4D97-AF65-F5344CB8AC3E}">
        <p14:creationId xmlns:p14="http://schemas.microsoft.com/office/powerpoint/2010/main" val="2121498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3327AF-93AE-C5D2-586F-D3ADD0706CA5}"/>
              </a:ext>
            </a:extLst>
          </p:cNvPr>
          <p:cNvSpPr/>
          <p:nvPr/>
        </p:nvSpPr>
        <p:spPr>
          <a:xfrm>
            <a:off x="11510128" y="0"/>
            <a:ext cx="681871" cy="6858000"/>
          </a:xfrm>
          <a:prstGeom prst="rect">
            <a:avLst/>
          </a:prstGeom>
          <a:solidFill>
            <a:srgbClr val="254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4BF70-1A0C-7DED-90C1-4C945B196970}"/>
              </a:ext>
            </a:extLst>
          </p:cNvPr>
          <p:cNvSpPr txBox="1"/>
          <p:nvPr/>
        </p:nvSpPr>
        <p:spPr>
          <a:xfrm>
            <a:off x="11143317" y="2105561"/>
            <a:ext cx="1443763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600" b="1" dirty="0">
                <a:solidFill>
                  <a:schemeClr val="bg1"/>
                </a:solidFill>
                <a:ea typeface="Noto Sans CJK KR" panose="020B0500000000000000" pitchFamily="34" charset="-128"/>
              </a:rPr>
              <a:t>2</a:t>
            </a:r>
            <a:endParaRPr lang="en-KR" sz="166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273C2-62B1-B529-8195-16D264383F24}"/>
              </a:ext>
            </a:extLst>
          </p:cNvPr>
          <p:cNvSpPr txBox="1"/>
          <p:nvPr/>
        </p:nvSpPr>
        <p:spPr>
          <a:xfrm>
            <a:off x="432908" y="316205"/>
            <a:ext cx="83513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외관 아랫부분 최종 설계도</a:t>
            </a:r>
            <a:endParaRPr lang="en-US" sz="2400" b="1" dirty="0">
              <a:solidFill>
                <a:srgbClr val="2549CA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B99448-0083-5FD4-C8ED-437711031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46708"/>
            <a:ext cx="7772400" cy="54950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C1F576-1A91-474E-E7A1-9AAC3E4A6711}"/>
              </a:ext>
            </a:extLst>
          </p:cNvPr>
          <p:cNvSpPr txBox="1"/>
          <p:nvPr/>
        </p:nvSpPr>
        <p:spPr>
          <a:xfrm>
            <a:off x="6537961" y="3465576"/>
            <a:ext cx="10927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 dirty="0"/>
              <a:t>Wire hole</a:t>
            </a:r>
            <a:endParaRPr kumimoji="1" lang="ko-KR" altLang="en-US" sz="9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C28040-51CB-32C7-2735-950C43B13C4D}"/>
              </a:ext>
            </a:extLst>
          </p:cNvPr>
          <p:cNvSpPr txBox="1"/>
          <p:nvPr/>
        </p:nvSpPr>
        <p:spPr>
          <a:xfrm>
            <a:off x="3793603" y="2554902"/>
            <a:ext cx="17739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 err="1">
                <a:solidFill>
                  <a:schemeClr val="bg1"/>
                </a:solidFill>
              </a:rPr>
              <a:t>Pcb</a:t>
            </a:r>
            <a:r>
              <a:rPr kumimoji="1" lang="ko-KR" altLang="en-US" sz="700" dirty="0">
                <a:solidFill>
                  <a:schemeClr val="bg1"/>
                </a:solidFill>
              </a:rPr>
              <a:t> 회로 위치</a:t>
            </a:r>
          </a:p>
        </p:txBody>
      </p:sp>
    </p:spTree>
    <p:extLst>
      <p:ext uri="{BB962C8B-B14F-4D97-AF65-F5344CB8AC3E}">
        <p14:creationId xmlns:p14="http://schemas.microsoft.com/office/powerpoint/2010/main" val="2144302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3327AF-93AE-C5D2-586F-D3ADD0706CA5}"/>
              </a:ext>
            </a:extLst>
          </p:cNvPr>
          <p:cNvSpPr/>
          <p:nvPr/>
        </p:nvSpPr>
        <p:spPr>
          <a:xfrm>
            <a:off x="11510128" y="0"/>
            <a:ext cx="681871" cy="6858000"/>
          </a:xfrm>
          <a:prstGeom prst="rect">
            <a:avLst/>
          </a:prstGeom>
          <a:solidFill>
            <a:srgbClr val="254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4BF70-1A0C-7DED-90C1-4C945B196970}"/>
              </a:ext>
            </a:extLst>
          </p:cNvPr>
          <p:cNvSpPr txBox="1"/>
          <p:nvPr/>
        </p:nvSpPr>
        <p:spPr>
          <a:xfrm>
            <a:off x="11047061" y="2105561"/>
            <a:ext cx="1443763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600" b="1" dirty="0">
                <a:solidFill>
                  <a:schemeClr val="bg1"/>
                </a:solidFill>
                <a:ea typeface="Noto Sans CJK KR" panose="020B0500000000000000" pitchFamily="34" charset="-128"/>
              </a:rPr>
              <a:t>3</a:t>
            </a:r>
            <a:endParaRPr lang="en-KR" sz="166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1EA18C-0515-B9BC-E3D7-59284E77E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789" y="1120861"/>
            <a:ext cx="7667515" cy="54209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4AF3AD-73D8-F364-7E48-4674FF632297}"/>
              </a:ext>
            </a:extLst>
          </p:cNvPr>
          <p:cNvSpPr txBox="1"/>
          <p:nvPr/>
        </p:nvSpPr>
        <p:spPr>
          <a:xfrm>
            <a:off x="432908" y="316205"/>
            <a:ext cx="83513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외관 윗부분 최종 설계도</a:t>
            </a:r>
            <a:endParaRPr lang="en-US" sz="2400" b="1" dirty="0">
              <a:solidFill>
                <a:srgbClr val="2549CA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DC7324-6315-3F3D-4CBA-751D6E16F31B}"/>
              </a:ext>
            </a:extLst>
          </p:cNvPr>
          <p:cNvSpPr txBox="1"/>
          <p:nvPr/>
        </p:nvSpPr>
        <p:spPr>
          <a:xfrm>
            <a:off x="7615805" y="3642732"/>
            <a:ext cx="26453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100" dirty="0"/>
              <a:t>격자부분 </a:t>
            </a:r>
            <a:r>
              <a:rPr kumimoji="1" lang="en-US" altLang="ko-KR" sz="1100" dirty="0"/>
              <a:t>(</a:t>
            </a:r>
            <a:r>
              <a:rPr kumimoji="1" lang="ko-KR" altLang="en-US" sz="1100" dirty="0"/>
              <a:t>음성 </a:t>
            </a:r>
            <a:r>
              <a:rPr kumimoji="1" lang="ko-KR" altLang="en-US" sz="1100" dirty="0" err="1"/>
              <a:t>녹음부</a:t>
            </a:r>
            <a:r>
              <a:rPr kumimoji="1" lang="en-US" altLang="ko-KR" sz="1100" dirty="0"/>
              <a:t>)</a:t>
            </a:r>
            <a:endParaRPr kumimoji="1"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24977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Rubber duck outline">
            <a:extLst>
              <a:ext uri="{FF2B5EF4-FFF2-40B4-BE49-F238E27FC236}">
                <a16:creationId xmlns:a16="http://schemas.microsoft.com/office/drawing/2014/main" id="{B3594214-C875-9866-D5F3-30D33FBA5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99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3327AF-93AE-C5D2-586F-D3ADD0706CA5}"/>
              </a:ext>
            </a:extLst>
          </p:cNvPr>
          <p:cNvSpPr/>
          <p:nvPr/>
        </p:nvSpPr>
        <p:spPr>
          <a:xfrm>
            <a:off x="11510128" y="0"/>
            <a:ext cx="681871" cy="6858000"/>
          </a:xfrm>
          <a:prstGeom prst="rect">
            <a:avLst/>
          </a:prstGeom>
          <a:solidFill>
            <a:srgbClr val="254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273C2-62B1-B529-8195-16D264383F24}"/>
              </a:ext>
            </a:extLst>
          </p:cNvPr>
          <p:cNvSpPr txBox="1"/>
          <p:nvPr/>
        </p:nvSpPr>
        <p:spPr>
          <a:xfrm>
            <a:off x="667913" y="585043"/>
            <a:ext cx="109580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프로젝트에서 사용한 </a:t>
            </a:r>
            <a:r>
              <a:rPr lang="en-US" altLang="ko-KR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Tool</a:t>
            </a:r>
            <a:r>
              <a:rPr lang="ko-KR" altLang="en-US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lang="en-US" altLang="ko-KR" sz="1600" dirty="0">
                <a:solidFill>
                  <a:schemeClr val="accent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: </a:t>
            </a:r>
            <a:r>
              <a:rPr lang="ko-KR" altLang="en-US" sz="1600" dirty="0">
                <a:solidFill>
                  <a:schemeClr val="accent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다양한 툴을 활용하여 각 전공의 역량을 극대화 하고자 함</a:t>
            </a:r>
            <a:endParaRPr lang="en-US" sz="2400" dirty="0">
              <a:solidFill>
                <a:schemeClr val="accent1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110AB3-E4E6-4352-456F-498B126CD315}"/>
              </a:ext>
            </a:extLst>
          </p:cNvPr>
          <p:cNvSpPr txBox="1"/>
          <p:nvPr/>
        </p:nvSpPr>
        <p:spPr>
          <a:xfrm>
            <a:off x="1718746" y="3521588"/>
            <a:ext cx="429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ea typeface="Noto Sans CJK KR" panose="020B0500000000000000"/>
              </a:rPr>
              <a:t>C</a:t>
            </a:r>
            <a:endParaRPr lang="en-KR" sz="4000" b="1" dirty="0">
              <a:solidFill>
                <a:schemeClr val="bg1"/>
              </a:solidFill>
              <a:ea typeface="Noto Sans CJK KR" panose="020B0500000000000000"/>
            </a:endParaRPr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76FBAA67-BD75-81C2-ECC8-8A711B6B4ADE}"/>
              </a:ext>
            </a:extLst>
          </p:cNvPr>
          <p:cNvGraphicFramePr/>
          <p:nvPr/>
        </p:nvGraphicFramePr>
        <p:xfrm>
          <a:off x="1312835" y="1433762"/>
          <a:ext cx="8324224" cy="3322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756DBADD-A340-4742-908E-20D287DB5AFA}"/>
              </a:ext>
            </a:extLst>
          </p:cNvPr>
          <p:cNvSpPr/>
          <p:nvPr/>
        </p:nvSpPr>
        <p:spPr>
          <a:xfrm>
            <a:off x="1312835" y="5088951"/>
            <a:ext cx="8324224" cy="834141"/>
          </a:xfrm>
          <a:prstGeom prst="rect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7BC4EB-E256-2682-5D09-319AEB4FF654}"/>
              </a:ext>
            </a:extLst>
          </p:cNvPr>
          <p:cNvSpPr txBox="1"/>
          <p:nvPr/>
        </p:nvSpPr>
        <p:spPr>
          <a:xfrm>
            <a:off x="3046640" y="1916616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전자 회로 시뮬레이션 및 분석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3B9B5D-170A-1868-1371-6364889C3498}"/>
              </a:ext>
            </a:extLst>
          </p:cNvPr>
          <p:cNvSpPr txBox="1"/>
          <p:nvPr/>
        </p:nvSpPr>
        <p:spPr>
          <a:xfrm>
            <a:off x="3046640" y="2968046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데이터 분석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신호 처리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시스템 모델링 및 시뮬레이션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B050CC-1AF5-2D61-D6F8-15AC2CA102A7}"/>
              </a:ext>
            </a:extLst>
          </p:cNvPr>
          <p:cNvSpPr txBox="1"/>
          <p:nvPr/>
        </p:nvSpPr>
        <p:spPr>
          <a:xfrm>
            <a:off x="3046639" y="4122960"/>
            <a:ext cx="6697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머신 러닝 알고리즘 구현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데이터 시각화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자동화 스크립트 작성</a:t>
            </a:r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F357C22-EBBE-306E-FDE8-34538BE93300}"/>
              </a:ext>
            </a:extLst>
          </p:cNvPr>
          <p:cNvGrpSpPr/>
          <p:nvPr/>
        </p:nvGrpSpPr>
        <p:grpSpPr>
          <a:xfrm>
            <a:off x="1718746" y="4793907"/>
            <a:ext cx="1327894" cy="626287"/>
            <a:chOff x="397708" y="1176074"/>
            <a:chExt cx="994879" cy="626287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E2CFB84C-4CD3-5D2F-432D-1F29B92CEDC3}"/>
                </a:ext>
              </a:extLst>
            </p:cNvPr>
            <p:cNvSpPr/>
            <p:nvPr/>
          </p:nvSpPr>
          <p:spPr>
            <a:xfrm>
              <a:off x="397708" y="1176074"/>
              <a:ext cx="964308" cy="626287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23" name="사각형: 둥근 모서리 4">
              <a:extLst>
                <a:ext uri="{FF2B5EF4-FFF2-40B4-BE49-F238E27FC236}">
                  <a16:creationId xmlns:a16="http://schemas.microsoft.com/office/drawing/2014/main" id="{E9059E67-C833-A145-A269-5C308789080A}"/>
                </a:ext>
              </a:extLst>
            </p:cNvPr>
            <p:cNvSpPr txBox="1"/>
            <p:nvPr/>
          </p:nvSpPr>
          <p:spPr>
            <a:xfrm>
              <a:off x="428280" y="1206647"/>
              <a:ext cx="964307" cy="56514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0454" tIns="0" rIns="210454" bIns="0" numCol="1" spcCol="1270" anchor="ctr" anchorCtr="0">
              <a:noAutofit/>
            </a:bodyPr>
            <a:lstStyle/>
            <a:p>
              <a:pPr marL="0" lvl="0" indent="0" algn="l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kern="1200" dirty="0"/>
                <a:t>Solid Works</a:t>
              </a:r>
              <a:endParaRPr lang="ko-KR" altLang="en-US" kern="120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E8D5472-3566-B3CA-D697-2D913B3F608F}"/>
              </a:ext>
            </a:extLst>
          </p:cNvPr>
          <p:cNvSpPr txBox="1"/>
          <p:nvPr/>
        </p:nvSpPr>
        <p:spPr>
          <a:xfrm>
            <a:off x="3046639" y="5315333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기계 설계 및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3D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모델링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구조 해석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3953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D3731-24AD-445E-B728-8DBEAE661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목차</a:t>
            </a:r>
            <a:endParaRPr lang="en-KR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3327AF-93AE-C5D2-586F-D3ADD0706CA5}"/>
              </a:ext>
            </a:extLst>
          </p:cNvPr>
          <p:cNvSpPr/>
          <p:nvPr/>
        </p:nvSpPr>
        <p:spPr>
          <a:xfrm>
            <a:off x="9974316" y="0"/>
            <a:ext cx="2217683" cy="6858000"/>
          </a:xfrm>
          <a:prstGeom prst="rect">
            <a:avLst/>
          </a:prstGeom>
          <a:solidFill>
            <a:srgbClr val="254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B135D1-C029-8303-553B-22041866F648}"/>
              </a:ext>
            </a:extLst>
          </p:cNvPr>
          <p:cNvSpPr txBox="1"/>
          <p:nvPr/>
        </p:nvSpPr>
        <p:spPr>
          <a:xfrm>
            <a:off x="1434550" y="2279103"/>
            <a:ext cx="152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Part 01. </a:t>
            </a:r>
            <a:endParaRPr lang="en-US" altLang="ko-KR" sz="2800" b="1" dirty="0">
              <a:solidFill>
                <a:srgbClr val="2549CA"/>
              </a:solidFill>
              <a:latin typeface="Noto Sans CJK KR" panose="020B0500000000000000" pitchFamily="34" charset="-128"/>
              <a:ea typeface="Noto Sans CJK KR" panose="020B050000000000000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5D84A3-E08A-6A39-280E-29797786E831}"/>
              </a:ext>
            </a:extLst>
          </p:cNvPr>
          <p:cNvSpPr txBox="1"/>
          <p:nvPr/>
        </p:nvSpPr>
        <p:spPr>
          <a:xfrm>
            <a:off x="1434550" y="3034987"/>
            <a:ext cx="152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Part 02. </a:t>
            </a:r>
            <a:endParaRPr lang="en-US" altLang="ko-KR" sz="2800" b="1" dirty="0">
              <a:solidFill>
                <a:srgbClr val="2549CA"/>
              </a:solidFill>
              <a:latin typeface="Noto Sans CJK KR" panose="020B0500000000000000" pitchFamily="34" charset="-128"/>
              <a:ea typeface="Noto Sans CJK KR" panose="020B050000000000000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2F3716-EE4E-8478-19C4-5E79FB81339E}"/>
              </a:ext>
            </a:extLst>
          </p:cNvPr>
          <p:cNvSpPr txBox="1"/>
          <p:nvPr/>
        </p:nvSpPr>
        <p:spPr>
          <a:xfrm>
            <a:off x="1434550" y="3794068"/>
            <a:ext cx="152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Part 03. </a:t>
            </a:r>
            <a:endParaRPr lang="en-US" altLang="ko-KR" sz="2800" b="1" dirty="0">
              <a:solidFill>
                <a:srgbClr val="2549CA"/>
              </a:solidFill>
              <a:latin typeface="Noto Sans CJK KR" panose="020B0500000000000000" pitchFamily="34" charset="-128"/>
              <a:ea typeface="Noto Sans CJK KR" panose="020B050000000000000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594E11-8095-99F6-708E-4276C95EBE19}"/>
              </a:ext>
            </a:extLst>
          </p:cNvPr>
          <p:cNvSpPr txBox="1"/>
          <p:nvPr/>
        </p:nvSpPr>
        <p:spPr>
          <a:xfrm>
            <a:off x="3752040" y="2279103"/>
            <a:ext cx="5686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Orcad</a:t>
            </a:r>
            <a:r>
              <a:rPr lang="en-US" altLang="ko-KR" sz="2000" dirty="0"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 </a:t>
            </a:r>
            <a:r>
              <a:rPr lang="en-US" altLang="ko-KR" sz="2000" dirty="0" err="1"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pspice</a:t>
            </a:r>
            <a:r>
              <a:rPr lang="ko-KR" altLang="en-US" sz="2000" dirty="0" err="1"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를</a:t>
            </a:r>
            <a:r>
              <a:rPr lang="ko-KR" altLang="en-US" sz="2000" dirty="0"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 이용한 회로 설계 시뮬레이션</a:t>
            </a:r>
            <a:endParaRPr lang="en-US" altLang="ko-KR" sz="2000" dirty="0">
              <a:latin typeface="Noto Sans CJK KR DemiLight" panose="020B0400000000000000" pitchFamily="34" charset="-128"/>
              <a:ea typeface="Noto Sans CJK KR DemiLight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01067-11D8-3665-AB9A-00427D39332B}"/>
              </a:ext>
            </a:extLst>
          </p:cNvPr>
          <p:cNvSpPr txBox="1"/>
          <p:nvPr/>
        </p:nvSpPr>
        <p:spPr>
          <a:xfrm>
            <a:off x="3752040" y="3063932"/>
            <a:ext cx="5775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Noise Reduction of Audio Signals Using </a:t>
            </a:r>
            <a:r>
              <a:rPr lang="en-US" altLang="ko-KR" sz="2000" dirty="0" err="1"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Matlab</a:t>
            </a:r>
            <a:endParaRPr lang="en-US" altLang="ko-KR" sz="2000" dirty="0">
              <a:latin typeface="Noto Sans CJK KR DemiLight" panose="020B0400000000000000" pitchFamily="34" charset="-128"/>
              <a:ea typeface="Noto Sans CJK KR DemiLight" panose="020B04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625ABC-E966-68C0-6518-9454568B9AE7}"/>
              </a:ext>
            </a:extLst>
          </p:cNvPr>
          <p:cNvSpPr txBox="1"/>
          <p:nvPr/>
        </p:nvSpPr>
        <p:spPr>
          <a:xfrm>
            <a:off x="3761492" y="3870095"/>
            <a:ext cx="7005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음성 인식 </a:t>
            </a:r>
            <a:r>
              <a:rPr lang="en-US" altLang="ko-KR" sz="2000" dirty="0"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ai</a:t>
            </a:r>
            <a:r>
              <a:rPr lang="ko-KR" altLang="en-US" sz="2000" dirty="0"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 모델을 활용한 감정 분류</a:t>
            </a:r>
            <a:endParaRPr lang="en-US" altLang="ko-KR" sz="2000" dirty="0">
              <a:latin typeface="Noto Sans CJK KR DemiLight" panose="020B0400000000000000" pitchFamily="34" charset="-128"/>
              <a:ea typeface="Noto Sans CJK KR DemiLight" panose="020B04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072269-D74B-1EBC-A794-C92446286B91}"/>
              </a:ext>
            </a:extLst>
          </p:cNvPr>
          <p:cNvSpPr txBox="1"/>
          <p:nvPr/>
        </p:nvSpPr>
        <p:spPr>
          <a:xfrm>
            <a:off x="1434550" y="4553149"/>
            <a:ext cx="152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Part 04. </a:t>
            </a:r>
            <a:endParaRPr lang="en-US" altLang="ko-KR" sz="2800" b="1" dirty="0">
              <a:solidFill>
                <a:srgbClr val="2549CA"/>
              </a:solidFill>
              <a:latin typeface="Noto Sans CJK KR" panose="020B0500000000000000" pitchFamily="34" charset="-128"/>
              <a:ea typeface="Noto Sans CJK KR" panose="020B050000000000000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DAD169-97E6-014D-0349-1DE42DD11DE2}"/>
              </a:ext>
            </a:extLst>
          </p:cNvPr>
          <p:cNvSpPr txBox="1"/>
          <p:nvPr/>
        </p:nvSpPr>
        <p:spPr>
          <a:xfrm>
            <a:off x="3752039" y="4676259"/>
            <a:ext cx="5686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Solidworks</a:t>
            </a:r>
            <a:r>
              <a:rPr lang="ko-KR" altLang="en-US" sz="2000" dirty="0" err="1"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를</a:t>
            </a:r>
            <a:r>
              <a:rPr lang="ko-KR" altLang="en-US" sz="2000" dirty="0"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 이용한 기기 외관 설계</a:t>
            </a:r>
            <a:endParaRPr lang="en-US" altLang="ko-KR" sz="2000" dirty="0">
              <a:latin typeface="Noto Sans CJK KR DemiLight" panose="020B0400000000000000" pitchFamily="34" charset="-128"/>
              <a:ea typeface="Noto Sans CJK KR D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5532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3327AF-93AE-C5D2-586F-D3ADD0706CA5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54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8D3731-24AD-445E-B728-8DBEAE661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160" y="2766218"/>
            <a:ext cx="1064768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Part 01. </a:t>
            </a:r>
            <a:r>
              <a:rPr lang="en-US" sz="2800" b="1" dirty="0" err="1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Orcad</a:t>
            </a:r>
            <a:r>
              <a:rPr lang="en-US" sz="2800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pspice</a:t>
            </a:r>
            <a:r>
              <a:rPr lang="ko-KR" altLang="en-US" sz="2800" b="1" dirty="0" err="1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를</a:t>
            </a:r>
            <a:r>
              <a:rPr lang="ko-KR" altLang="en-US" sz="2800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 이용한 회로 설계 시뮬레이션</a:t>
            </a:r>
            <a:endParaRPr lang="en-KR" sz="2800" b="1" dirty="0">
              <a:solidFill>
                <a:schemeClr val="bg1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4735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3327AF-93AE-C5D2-586F-D3ADD0706CA5}"/>
              </a:ext>
            </a:extLst>
          </p:cNvPr>
          <p:cNvSpPr/>
          <p:nvPr/>
        </p:nvSpPr>
        <p:spPr>
          <a:xfrm>
            <a:off x="11510128" y="0"/>
            <a:ext cx="681871" cy="6858000"/>
          </a:xfrm>
          <a:prstGeom prst="rect">
            <a:avLst/>
          </a:prstGeom>
          <a:solidFill>
            <a:srgbClr val="254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273C2-62B1-B529-8195-16D264383F24}"/>
              </a:ext>
            </a:extLst>
          </p:cNvPr>
          <p:cNvSpPr txBox="1"/>
          <p:nvPr/>
        </p:nvSpPr>
        <p:spPr>
          <a:xfrm>
            <a:off x="515513" y="495396"/>
            <a:ext cx="83513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549CA"/>
                </a:solidFill>
                <a:effectLst/>
                <a:latin typeface="Noto Sans CJK KR" panose="020B0500000000000000" pitchFamily="34" charset="-128"/>
                <a:ea typeface="Noto Sans CJK KR" panose="020B0500000000000000" pitchFamily="34" charset="-128"/>
              </a:rPr>
              <a:t>1</a:t>
            </a:r>
            <a:r>
              <a:rPr lang="en-US" sz="2400" b="1" baseline="30000" dirty="0">
                <a:solidFill>
                  <a:srgbClr val="2549CA"/>
                </a:solidFill>
                <a:effectLst/>
                <a:latin typeface="Noto Sans CJK KR" panose="020B0500000000000000" pitchFamily="34" charset="-128"/>
                <a:ea typeface="Noto Sans CJK KR" panose="020B0500000000000000" pitchFamily="34" charset="-128"/>
              </a:rPr>
              <a:t>st</a:t>
            </a:r>
            <a:r>
              <a:rPr lang="en-US" sz="2400" b="1" dirty="0">
                <a:solidFill>
                  <a:srgbClr val="2549CA"/>
                </a:solidFill>
                <a:effectLst/>
                <a:latin typeface="Noto Sans CJK KR" panose="020B0500000000000000" pitchFamily="34" charset="-128"/>
                <a:ea typeface="Noto Sans CJK KR" panose="020B0500000000000000" pitchFamily="34" charset="-128"/>
              </a:rPr>
              <a:t> step –</a:t>
            </a:r>
            <a:r>
              <a:rPr lang="ko-KR" altLang="en-US" sz="2400" b="1" dirty="0">
                <a:solidFill>
                  <a:srgbClr val="2549CA"/>
                </a:solidFill>
                <a:effectLst/>
                <a:latin typeface="Noto Sans CJK KR" panose="020B0500000000000000" pitchFamily="34" charset="-128"/>
                <a:ea typeface="Noto Sans CJK KR" panose="020B0500000000000000" pitchFamily="34" charset="-128"/>
              </a:rPr>
              <a:t>최종 회로</a:t>
            </a:r>
            <a:endParaRPr lang="en-US" sz="2400" b="1" dirty="0">
              <a:solidFill>
                <a:srgbClr val="2549CA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CFF152-6FBF-0884-9346-F1E87657D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982" y="140783"/>
            <a:ext cx="5194162" cy="3188694"/>
          </a:xfrm>
          <a:prstGeom prst="rect">
            <a:avLst/>
          </a:prstGeom>
        </p:spPr>
      </p:pic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id="{9764B841-FFCE-1718-5950-54F2676FC165}"/>
              </a:ext>
            </a:extLst>
          </p:cNvPr>
          <p:cNvGraphicFramePr/>
          <p:nvPr/>
        </p:nvGraphicFramePr>
        <p:xfrm>
          <a:off x="154477" y="376391"/>
          <a:ext cx="10264588" cy="44181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542DFF4-B13D-17EC-11E4-96E8C71AB035}"/>
              </a:ext>
            </a:extLst>
          </p:cNvPr>
          <p:cNvSpPr txBox="1"/>
          <p:nvPr/>
        </p:nvSpPr>
        <p:spPr>
          <a:xfrm>
            <a:off x="937698" y="1375500"/>
            <a:ext cx="29544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/>
              <a:t> </a:t>
            </a:r>
            <a:r>
              <a:rPr lang="en-US" altLang="ko-KR" sz="3200" b="1" dirty="0">
                <a:solidFill>
                  <a:schemeClr val="bg1"/>
                </a:solidFill>
              </a:rPr>
              <a:t>LM386</a:t>
            </a:r>
          </a:p>
          <a:p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FDE5DCB-96D4-1097-84F1-ABE7BA16985D}"/>
              </a:ext>
            </a:extLst>
          </p:cNvPr>
          <p:cNvSpPr/>
          <p:nvPr/>
        </p:nvSpPr>
        <p:spPr>
          <a:xfrm>
            <a:off x="9099808" y="1582730"/>
            <a:ext cx="395261" cy="304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C69DC8-8D33-9529-994D-260B26E668E5}"/>
              </a:ext>
            </a:extLst>
          </p:cNvPr>
          <p:cNvSpPr/>
          <p:nvPr/>
        </p:nvSpPr>
        <p:spPr>
          <a:xfrm>
            <a:off x="8547846" y="1232402"/>
            <a:ext cx="395261" cy="304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061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3327AF-93AE-C5D2-586F-D3ADD0706CA5}"/>
              </a:ext>
            </a:extLst>
          </p:cNvPr>
          <p:cNvSpPr/>
          <p:nvPr/>
        </p:nvSpPr>
        <p:spPr>
          <a:xfrm>
            <a:off x="11510128" y="0"/>
            <a:ext cx="681871" cy="6858000"/>
          </a:xfrm>
          <a:prstGeom prst="rect">
            <a:avLst/>
          </a:prstGeom>
          <a:solidFill>
            <a:srgbClr val="254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4BF70-1A0C-7DED-90C1-4C945B196970}"/>
              </a:ext>
            </a:extLst>
          </p:cNvPr>
          <p:cNvSpPr txBox="1"/>
          <p:nvPr/>
        </p:nvSpPr>
        <p:spPr>
          <a:xfrm>
            <a:off x="11080597" y="2204173"/>
            <a:ext cx="1443763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600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1</a:t>
            </a:r>
            <a:endParaRPr lang="en-KR" sz="16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5FB702-C951-FD57-D89F-AB0CF0667DC5}"/>
              </a:ext>
            </a:extLst>
          </p:cNvPr>
          <p:cNvSpPr txBox="1"/>
          <p:nvPr/>
        </p:nvSpPr>
        <p:spPr>
          <a:xfrm>
            <a:off x="667912" y="1336534"/>
            <a:ext cx="542808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1) 1</a:t>
            </a:r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번 핀과 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8</a:t>
            </a:r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번 핀에 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10uF</a:t>
            </a:r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를 달기 전의 모습</a:t>
            </a:r>
            <a:endParaRPr lang="en-US" altLang="ko-KR" sz="2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just"/>
            <a:r>
              <a:rPr lang="en-US" altLang="ko-KR" sz="2000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Gain</a:t>
            </a:r>
            <a:r>
              <a:rPr lang="ko-KR" altLang="en-US" sz="2000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이 </a:t>
            </a:r>
            <a:r>
              <a:rPr lang="en-US" altLang="ko-KR" sz="2000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35/10=3.5 or 10.9(dB)</a:t>
            </a:r>
            <a:r>
              <a:rPr lang="ko-KR" altLang="en-US" sz="2000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로 나오는 것을 확인할 수 있다</a:t>
            </a:r>
            <a:r>
              <a:rPr lang="en-US" altLang="ko-KR" sz="2000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. </a:t>
            </a:r>
            <a:endParaRPr lang="en-US" sz="2000" dirty="0">
              <a:solidFill>
                <a:srgbClr val="282828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273C2-62B1-B529-8195-16D264383F24}"/>
              </a:ext>
            </a:extLst>
          </p:cNvPr>
          <p:cNvSpPr txBox="1"/>
          <p:nvPr/>
        </p:nvSpPr>
        <p:spPr>
          <a:xfrm>
            <a:off x="667913" y="585043"/>
            <a:ext cx="83513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549CA"/>
                </a:solidFill>
                <a:effectLst/>
                <a:latin typeface="Noto Sans CJK KR" panose="020B0500000000000000" pitchFamily="34" charset="-128"/>
                <a:ea typeface="Noto Sans CJK KR" panose="020B0500000000000000" pitchFamily="34" charset="-128"/>
              </a:rPr>
              <a:t>1</a:t>
            </a:r>
            <a:r>
              <a:rPr lang="en-US" sz="2400" b="1" baseline="30000" dirty="0">
                <a:solidFill>
                  <a:srgbClr val="2549CA"/>
                </a:solidFill>
                <a:effectLst/>
                <a:latin typeface="Noto Sans CJK KR" panose="020B0500000000000000" pitchFamily="34" charset="-128"/>
                <a:ea typeface="Noto Sans CJK KR" panose="020B0500000000000000" pitchFamily="34" charset="-128"/>
              </a:rPr>
              <a:t>st</a:t>
            </a:r>
            <a:r>
              <a:rPr lang="en-US" sz="2400" b="1" dirty="0">
                <a:solidFill>
                  <a:srgbClr val="2549CA"/>
                </a:solidFill>
                <a:effectLst/>
                <a:latin typeface="Noto Sans CJK KR" panose="020B0500000000000000" pitchFamily="34" charset="-128"/>
                <a:ea typeface="Noto Sans CJK KR" panose="020B0500000000000000" pitchFamily="34" charset="-128"/>
              </a:rPr>
              <a:t> step –</a:t>
            </a:r>
            <a:r>
              <a:rPr lang="ko-KR" altLang="en-US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회로 설계 </a:t>
            </a:r>
            <a:r>
              <a:rPr lang="en-US" altLang="ko-KR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(original </a:t>
            </a:r>
            <a:r>
              <a:rPr lang="ko-KR" altLang="en-US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회로</a:t>
            </a:r>
            <a:r>
              <a:rPr lang="en-US" altLang="ko-KR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)</a:t>
            </a:r>
            <a:endParaRPr lang="en-US" sz="2400" b="1" dirty="0">
              <a:solidFill>
                <a:srgbClr val="2549CA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pic>
        <p:nvPicPr>
          <p:cNvPr id="10" name="그림 9" descr="텍스트, 디스플레이,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F4A98EFC-D01F-736E-B200-B886C7DFDC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01" t="20722" r="17349" b="30500"/>
          <a:stretch/>
        </p:blipFill>
        <p:spPr>
          <a:xfrm>
            <a:off x="6374392" y="70102"/>
            <a:ext cx="4804424" cy="2473039"/>
          </a:xfrm>
          <a:prstGeom prst="rect">
            <a:avLst/>
          </a:prstGeom>
        </p:spPr>
      </p:pic>
      <p:pic>
        <p:nvPicPr>
          <p:cNvPr id="18" name="그림 17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2798E082-1190-AFEA-7E10-2325905215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40" t="2986" r="44779" b="76766"/>
          <a:stretch/>
        </p:blipFill>
        <p:spPr>
          <a:xfrm>
            <a:off x="4395857" y="2734086"/>
            <a:ext cx="5887596" cy="138865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F866DA0C-B20A-C68E-89A4-A6137825A538}"/>
              </a:ext>
            </a:extLst>
          </p:cNvPr>
          <p:cNvGrpSpPr/>
          <p:nvPr/>
        </p:nvGrpSpPr>
        <p:grpSpPr>
          <a:xfrm>
            <a:off x="737390" y="2762078"/>
            <a:ext cx="3358400" cy="3965673"/>
            <a:chOff x="1187259" y="2313032"/>
            <a:chExt cx="3168905" cy="4171723"/>
          </a:xfrm>
        </p:grpSpPr>
        <p:pic>
          <p:nvPicPr>
            <p:cNvPr id="16" name="그림 15" descr="스크린샷, 텍스트, 멀티미디어 소프트웨어, 그래픽 소프트웨어이(가) 표시된 사진&#10;&#10;자동 생성된 설명">
              <a:extLst>
                <a:ext uri="{FF2B5EF4-FFF2-40B4-BE49-F238E27FC236}">
                  <a16:creationId xmlns:a16="http://schemas.microsoft.com/office/drawing/2014/main" id="{BBFEB55D-122A-0B15-3375-FFBAD20AEC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11" t="10327" r="65066" b="21699"/>
            <a:stretch/>
          </p:blipFill>
          <p:spPr>
            <a:xfrm>
              <a:off x="1187259" y="2313032"/>
              <a:ext cx="3168905" cy="41717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4919714-A1BA-08CA-2252-B7935D8DDAC1}"/>
                </a:ext>
              </a:extLst>
            </p:cNvPr>
            <p:cNvSpPr txBox="1"/>
            <p:nvPr/>
          </p:nvSpPr>
          <p:spPr>
            <a:xfrm>
              <a:off x="1187260" y="2767410"/>
              <a:ext cx="5318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rgbClr val="FF0000"/>
                  </a:solidFill>
                </a:rPr>
                <a:t>35mV</a:t>
              </a:r>
              <a:endParaRPr lang="ko-KR" altLang="en-US" sz="1100" dirty="0">
                <a:solidFill>
                  <a:srgbClr val="FF0000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8983301-7572-9855-6129-C5657F2AEFE9}"/>
                </a:ext>
              </a:extLst>
            </p:cNvPr>
            <p:cNvSpPr txBox="1"/>
            <p:nvPr/>
          </p:nvSpPr>
          <p:spPr>
            <a:xfrm>
              <a:off x="1187260" y="3745007"/>
              <a:ext cx="7672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FF0000"/>
                  </a:solidFill>
                </a:rPr>
                <a:t>10mV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4" name="그림 23" descr="스크린샷, 텍스트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E445ABA8-A116-D848-9C05-D6A63F866D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31" t="8530" r="4432" b="21830"/>
          <a:stretch/>
        </p:blipFill>
        <p:spPr>
          <a:xfrm>
            <a:off x="4395857" y="4240355"/>
            <a:ext cx="5887596" cy="247304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C59C267-950F-4406-9D25-479D51C84669}"/>
              </a:ext>
            </a:extLst>
          </p:cNvPr>
          <p:cNvSpPr txBox="1"/>
          <p:nvPr/>
        </p:nvSpPr>
        <p:spPr>
          <a:xfrm>
            <a:off x="5073071" y="5949791"/>
            <a:ext cx="6266329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의문 </a:t>
            </a:r>
            <a:r>
              <a:rPr lang="en-US" altLang="ko-KR" dirty="0">
                <a:solidFill>
                  <a:schemeClr val="bg1"/>
                </a:solidFill>
              </a:rPr>
              <a:t>:  LM386</a:t>
            </a:r>
            <a:r>
              <a:rPr lang="ko-KR" altLang="en-US" dirty="0">
                <a:solidFill>
                  <a:schemeClr val="bg1"/>
                </a:solidFill>
              </a:rPr>
              <a:t>의 경우 </a:t>
            </a:r>
            <a:r>
              <a:rPr lang="en-US" altLang="ko-KR" dirty="0">
                <a:solidFill>
                  <a:schemeClr val="bg1"/>
                </a:solidFill>
              </a:rPr>
              <a:t>gain</a:t>
            </a:r>
            <a:r>
              <a:rPr lang="ko-KR" altLang="en-US" dirty="0">
                <a:solidFill>
                  <a:schemeClr val="bg1"/>
                </a:solidFill>
              </a:rPr>
              <a:t>이 </a:t>
            </a:r>
            <a:r>
              <a:rPr lang="en-US" altLang="ko-KR" dirty="0">
                <a:solidFill>
                  <a:schemeClr val="bg1"/>
                </a:solidFill>
              </a:rPr>
              <a:t>20</a:t>
            </a:r>
            <a:r>
              <a:rPr lang="ko-KR" altLang="en-US" dirty="0">
                <a:solidFill>
                  <a:schemeClr val="bg1"/>
                </a:solidFill>
              </a:rPr>
              <a:t>으로 고정되어 있다고 했는데</a:t>
            </a:r>
            <a:r>
              <a:rPr lang="en-US" altLang="ko-KR" dirty="0">
                <a:solidFill>
                  <a:schemeClr val="bg1"/>
                </a:solidFill>
              </a:rPr>
              <a:t>.. 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            </a:t>
            </a:r>
            <a:r>
              <a:rPr lang="ko-KR" altLang="en-US" dirty="0">
                <a:solidFill>
                  <a:schemeClr val="bg1"/>
                </a:solidFill>
              </a:rPr>
              <a:t>왜 </a:t>
            </a:r>
            <a:r>
              <a:rPr lang="en-US" altLang="ko-KR" dirty="0">
                <a:solidFill>
                  <a:schemeClr val="bg1"/>
                </a:solidFill>
              </a:rPr>
              <a:t>3.5 </a:t>
            </a:r>
            <a:r>
              <a:rPr lang="ko-KR" altLang="en-US" dirty="0">
                <a:solidFill>
                  <a:schemeClr val="bg1"/>
                </a:solidFill>
              </a:rPr>
              <a:t>정도로 나오는지 의문이다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427D1C4-15BE-884E-AFBC-F49A697501E4}"/>
              </a:ext>
            </a:extLst>
          </p:cNvPr>
          <p:cNvSpPr/>
          <p:nvPr/>
        </p:nvSpPr>
        <p:spPr>
          <a:xfrm>
            <a:off x="8319247" y="708212"/>
            <a:ext cx="1613647" cy="9950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7029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3327AF-93AE-C5D2-586F-D3ADD0706CA5}"/>
              </a:ext>
            </a:extLst>
          </p:cNvPr>
          <p:cNvSpPr/>
          <p:nvPr/>
        </p:nvSpPr>
        <p:spPr>
          <a:xfrm>
            <a:off x="11510128" y="0"/>
            <a:ext cx="681871" cy="6858000"/>
          </a:xfrm>
          <a:prstGeom prst="rect">
            <a:avLst/>
          </a:prstGeom>
          <a:solidFill>
            <a:srgbClr val="254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5FB702-C951-FD57-D89F-AB0CF0667DC5}"/>
              </a:ext>
            </a:extLst>
          </p:cNvPr>
          <p:cNvSpPr txBox="1"/>
          <p:nvPr/>
        </p:nvSpPr>
        <p:spPr>
          <a:xfrm>
            <a:off x="376729" y="1274261"/>
            <a:ext cx="5162095" cy="2819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2) 3.5</a:t>
            </a:r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였던 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gain</a:t>
            </a:r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값을 늘리고자 </a:t>
            </a:r>
            <a:endParaRPr lang="en-US" altLang="ko-KR" sz="2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just">
              <a:lnSpc>
                <a:spcPct val="150000"/>
              </a:lnSpc>
            </a:pPr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1</a:t>
            </a:r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번 핀과 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8</a:t>
            </a:r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번 핀에 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10uF</a:t>
            </a:r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를 </a:t>
            </a:r>
            <a:r>
              <a:rPr lang="ko-KR" altLang="en-US" sz="20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달아봄</a:t>
            </a:r>
            <a:endParaRPr lang="en-US" altLang="ko-KR" sz="2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000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왼쪽 </a:t>
            </a:r>
            <a:r>
              <a:rPr lang="ko-KR" altLang="en-US" sz="2000" dirty="0" err="1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그림에서와</a:t>
            </a:r>
            <a:r>
              <a:rPr lang="ko-KR" altLang="en-US" sz="2000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같이 </a:t>
            </a:r>
            <a:endParaRPr lang="en-US" altLang="ko-KR" sz="2000" dirty="0">
              <a:solidFill>
                <a:srgbClr val="282828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Gain</a:t>
            </a:r>
            <a:r>
              <a:rPr lang="ko-KR" altLang="en-US" sz="2000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이 </a:t>
            </a:r>
            <a:r>
              <a:rPr lang="en-US" altLang="ko-KR" sz="2000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480/10=48 or</a:t>
            </a:r>
            <a:r>
              <a:rPr lang="ko-KR" altLang="en-US" sz="2000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</a:t>
            </a:r>
            <a:r>
              <a:rPr lang="en-US" altLang="ko-KR" sz="2000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33.6(dB)</a:t>
            </a:r>
            <a:r>
              <a:rPr lang="ko-KR" altLang="en-US" sz="2000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으로 증폭</a:t>
            </a:r>
            <a:endParaRPr lang="en-US" altLang="ko-KR" sz="2000" dirty="0">
              <a:solidFill>
                <a:srgbClr val="282828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000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하지만 노이즈가 많이 끼어 있는 모습</a:t>
            </a:r>
            <a:endParaRPr lang="en-US" altLang="ko-KR" sz="2000" dirty="0">
              <a:solidFill>
                <a:srgbClr val="282828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just">
              <a:lnSpc>
                <a:spcPct val="150000"/>
              </a:lnSpc>
            </a:pPr>
            <a:endParaRPr lang="en-US" altLang="ko-KR" sz="2000" dirty="0">
              <a:solidFill>
                <a:srgbClr val="282828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273C2-62B1-B529-8195-16D264383F24}"/>
              </a:ext>
            </a:extLst>
          </p:cNvPr>
          <p:cNvSpPr txBox="1"/>
          <p:nvPr/>
        </p:nvSpPr>
        <p:spPr>
          <a:xfrm>
            <a:off x="667913" y="585043"/>
            <a:ext cx="91842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549CA"/>
                </a:solidFill>
                <a:effectLst/>
                <a:latin typeface="Noto Sans CJK KR" panose="020B0500000000000000" pitchFamily="34" charset="-128"/>
                <a:ea typeface="Noto Sans CJK KR" panose="020B0500000000000000" pitchFamily="34" charset="-128"/>
              </a:rPr>
              <a:t>1</a:t>
            </a:r>
            <a:r>
              <a:rPr lang="en-US" sz="2400" b="1" baseline="30000" dirty="0">
                <a:solidFill>
                  <a:srgbClr val="2549CA"/>
                </a:solidFill>
                <a:effectLst/>
                <a:latin typeface="Noto Sans CJK KR" panose="020B0500000000000000" pitchFamily="34" charset="-128"/>
                <a:ea typeface="Noto Sans CJK KR" panose="020B0500000000000000" pitchFamily="34" charset="-128"/>
              </a:rPr>
              <a:t>st</a:t>
            </a:r>
            <a:r>
              <a:rPr lang="en-US" sz="2400" b="1" dirty="0">
                <a:solidFill>
                  <a:srgbClr val="2549CA"/>
                </a:solidFill>
                <a:effectLst/>
                <a:latin typeface="Noto Sans CJK KR" panose="020B0500000000000000" pitchFamily="34" charset="-128"/>
                <a:ea typeface="Noto Sans CJK KR" panose="020B0500000000000000" pitchFamily="34" charset="-128"/>
              </a:rPr>
              <a:t> step –</a:t>
            </a:r>
            <a:r>
              <a:rPr lang="ko-KR" altLang="en-US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회로 설계 </a:t>
            </a:r>
            <a:r>
              <a:rPr lang="en-US" altLang="ko-KR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(1</a:t>
            </a:r>
            <a:r>
              <a:rPr lang="ko-KR" altLang="en-US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번 핀과 </a:t>
            </a:r>
            <a:r>
              <a:rPr lang="en-US" altLang="ko-KR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8</a:t>
            </a:r>
            <a:r>
              <a:rPr lang="ko-KR" altLang="en-US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번 핀에 </a:t>
            </a:r>
            <a:r>
              <a:rPr lang="en-US" altLang="ko-KR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10uF </a:t>
            </a:r>
            <a:r>
              <a:rPr lang="ko-KR" altLang="en-US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단 후 </a:t>
            </a:r>
            <a:r>
              <a:rPr lang="en-US" altLang="ko-KR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 Sol 4,5 </a:t>
            </a:r>
            <a:r>
              <a:rPr lang="ko-KR" altLang="en-US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적용</a:t>
            </a:r>
            <a:r>
              <a:rPr lang="en-US" altLang="ko-KR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)</a:t>
            </a:r>
            <a:endParaRPr lang="en-US" sz="2400" b="1" dirty="0">
              <a:solidFill>
                <a:srgbClr val="2549CA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44A09D-E5E3-3207-7481-9E8FEBEDDAA7}"/>
              </a:ext>
            </a:extLst>
          </p:cNvPr>
          <p:cNvSpPr txBox="1"/>
          <p:nvPr/>
        </p:nvSpPr>
        <p:spPr>
          <a:xfrm>
            <a:off x="331709" y="4203273"/>
            <a:ext cx="10579486" cy="2591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000" b="1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3) </a:t>
            </a:r>
            <a:r>
              <a:rPr lang="ko-KR" altLang="en-US" sz="2000" b="1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노이즈 제거를 위해 </a:t>
            </a:r>
            <a:r>
              <a:rPr lang="en-US" altLang="ko-KR" sz="2000" b="1" dirty="0">
                <a:solidFill>
                  <a:srgbClr val="282828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5</a:t>
            </a:r>
            <a:r>
              <a:rPr lang="ko-KR" altLang="en-US" sz="2000" b="1" dirty="0">
                <a:solidFill>
                  <a:srgbClr val="282828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번 핀에 연결된 </a:t>
            </a:r>
            <a:r>
              <a:rPr lang="en-US" altLang="ko-KR" sz="2000" b="1" dirty="0">
                <a:solidFill>
                  <a:srgbClr val="282828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100uF</a:t>
            </a:r>
            <a:r>
              <a:rPr lang="ko-KR" altLang="en-US" sz="2000" b="1" dirty="0">
                <a:solidFill>
                  <a:srgbClr val="282828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의 </a:t>
            </a:r>
            <a:r>
              <a:rPr lang="ko-KR" altLang="en-US" sz="2000" b="1" dirty="0" err="1">
                <a:solidFill>
                  <a:srgbClr val="282828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커패시터</a:t>
            </a:r>
            <a:r>
              <a:rPr lang="ko-KR" altLang="en-US" sz="2000" b="1" dirty="0">
                <a:solidFill>
                  <a:srgbClr val="282828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값을 </a:t>
            </a:r>
            <a:r>
              <a:rPr lang="en-US" altLang="ko-KR" sz="2000" b="1" dirty="0">
                <a:solidFill>
                  <a:srgbClr val="282828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1000uF</a:t>
            </a:r>
            <a:r>
              <a:rPr lang="ko-KR" altLang="en-US" sz="2000" b="1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으로 높임</a:t>
            </a:r>
            <a:endParaRPr lang="en-US" altLang="ko-KR" sz="2000" b="1" dirty="0">
              <a:solidFill>
                <a:srgbClr val="282828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just">
              <a:lnSpc>
                <a:spcPct val="150000"/>
              </a:lnSpc>
            </a:pPr>
            <a:r>
              <a:rPr lang="en-US" altLang="ko-KR" dirty="0">
                <a:solidFill>
                  <a:srgbClr val="282828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 </a:t>
            </a:r>
            <a:r>
              <a:rPr lang="ko-KR" altLang="en-US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이는 </a:t>
            </a:r>
            <a:r>
              <a:rPr lang="en-US" altLang="ko-KR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DC</a:t>
            </a:r>
            <a:r>
              <a:rPr lang="ko-KR" altLang="en-US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를 걸러주는 </a:t>
            </a:r>
            <a:r>
              <a:rPr lang="ko-KR" altLang="en-US" dirty="0" err="1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커패시터의</a:t>
            </a:r>
            <a:r>
              <a:rPr lang="ko-KR" altLang="en-US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경우 </a:t>
            </a:r>
            <a:r>
              <a:rPr lang="ko-KR" altLang="en-US" dirty="0" err="1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커패시터의</a:t>
            </a:r>
            <a:r>
              <a:rPr lang="ko-KR" altLang="en-US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값을 더 크게 할수록 저음의 손실을 줄일 수     </a:t>
            </a:r>
            <a:endParaRPr lang="en-US" altLang="ko-KR" dirty="0">
              <a:solidFill>
                <a:srgbClr val="282828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just">
              <a:lnSpc>
                <a:spcPct val="150000"/>
              </a:lnSpc>
            </a:pPr>
            <a:r>
              <a:rPr lang="en-US" altLang="ko-KR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 </a:t>
            </a:r>
            <a:r>
              <a:rPr lang="ko-KR" altLang="en-US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있음을 이용한 것</a:t>
            </a:r>
            <a:r>
              <a:rPr lang="en-US" altLang="ko-KR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ko-KR" altLang="en-US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 하지만 </a:t>
            </a:r>
            <a:r>
              <a:rPr lang="ko-KR" altLang="en-US" dirty="0" err="1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커패시터를</a:t>
            </a:r>
            <a:r>
              <a:rPr lang="ko-KR" altLang="en-US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키우면 고주파 또한 임피던스가 낮아져 출력으로 갈 수 있다</a:t>
            </a:r>
            <a:r>
              <a:rPr lang="en-US" altLang="ko-KR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en-US" altLang="ko-KR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 </a:t>
            </a:r>
            <a:r>
              <a:rPr lang="ko-KR" altLang="en-US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이를 막기 위해 동시에 </a:t>
            </a:r>
            <a:r>
              <a:rPr lang="ko-KR" altLang="en-US" b="1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가변저항을 지닌 </a:t>
            </a:r>
            <a:r>
              <a:rPr lang="en-US" altLang="ko-KR" b="1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mic</a:t>
            </a:r>
            <a:r>
              <a:rPr lang="ko-KR" altLang="en-US" b="1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신호에 병렬로 </a:t>
            </a:r>
            <a:r>
              <a:rPr lang="en-US" altLang="ko-KR" b="1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470 pF</a:t>
            </a:r>
            <a:r>
              <a:rPr lang="ko-KR" altLang="en-US" b="1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의 </a:t>
            </a:r>
            <a:r>
              <a:rPr lang="ko-KR" altLang="en-US" b="1" dirty="0" err="1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커패시터를</a:t>
            </a:r>
            <a:r>
              <a:rPr lang="ko-KR" altLang="en-US" b="1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연결</a:t>
            </a:r>
            <a:endParaRPr lang="en-US" altLang="ko-KR" b="1" dirty="0">
              <a:solidFill>
                <a:srgbClr val="282828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just">
              <a:lnSpc>
                <a:spcPct val="150000"/>
              </a:lnSpc>
            </a:pPr>
            <a:r>
              <a:rPr lang="en-US" altLang="ko-KR" b="1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 </a:t>
            </a:r>
            <a:r>
              <a:rPr lang="ko-KR" altLang="en-US" b="1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그 결과</a:t>
            </a:r>
            <a:r>
              <a:rPr lang="en-US" altLang="ko-KR" b="1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, </a:t>
            </a:r>
            <a:r>
              <a:rPr lang="ko-KR" altLang="en-US" b="1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오른쪽 그림과 같이 노이즈가 다소 제거된 모습을 확인할 수 있음</a:t>
            </a:r>
            <a:endParaRPr lang="en-US" altLang="ko-KR" b="1" dirty="0">
              <a:solidFill>
                <a:srgbClr val="282828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D6ECC1-5D2F-C054-14AF-A0C1740DE7AE}"/>
              </a:ext>
            </a:extLst>
          </p:cNvPr>
          <p:cNvSpPr txBox="1"/>
          <p:nvPr/>
        </p:nvSpPr>
        <p:spPr>
          <a:xfrm>
            <a:off x="3879498" y="6505252"/>
            <a:ext cx="2548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</a:t>
            </a:r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3895459-6B1C-7B34-1A67-B04A0BC80028}"/>
              </a:ext>
            </a:extLst>
          </p:cNvPr>
          <p:cNvGrpSpPr/>
          <p:nvPr/>
        </p:nvGrpSpPr>
        <p:grpSpPr>
          <a:xfrm>
            <a:off x="5127812" y="1155940"/>
            <a:ext cx="2691805" cy="3059127"/>
            <a:chOff x="5765993" y="1041899"/>
            <a:chExt cx="2691805" cy="3059127"/>
          </a:xfrm>
        </p:grpSpPr>
        <p:pic>
          <p:nvPicPr>
            <p:cNvPr id="17" name="그림 16" descr="스크린샷, 텍스트, 멀티미디어 소프트웨어, 그래픽 소프트웨어이(가) 표시된 사진&#10;&#10;자동 생성된 설명">
              <a:extLst>
                <a:ext uri="{FF2B5EF4-FFF2-40B4-BE49-F238E27FC236}">
                  <a16:creationId xmlns:a16="http://schemas.microsoft.com/office/drawing/2014/main" id="{573107C2-5953-01F2-1798-59250A2B2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98" t="9804" r="66417" b="21307"/>
            <a:stretch/>
          </p:blipFill>
          <p:spPr>
            <a:xfrm>
              <a:off x="5854334" y="1041899"/>
              <a:ext cx="2603464" cy="305912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61DCC5E-692D-18CD-0A7F-598200CBCA82}"/>
                </a:ext>
              </a:extLst>
            </p:cNvPr>
            <p:cNvSpPr txBox="1"/>
            <p:nvPr/>
          </p:nvSpPr>
          <p:spPr>
            <a:xfrm>
              <a:off x="5765993" y="3168882"/>
              <a:ext cx="700979" cy="239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-480mV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7D3754C-3926-904A-9A5A-5F93835E95A4}"/>
              </a:ext>
            </a:extLst>
          </p:cNvPr>
          <p:cNvSpPr txBox="1"/>
          <p:nvPr/>
        </p:nvSpPr>
        <p:spPr>
          <a:xfrm>
            <a:off x="11010965" y="2105561"/>
            <a:ext cx="1443763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600" b="1" dirty="0">
                <a:solidFill>
                  <a:schemeClr val="bg1"/>
                </a:solidFill>
                <a:ea typeface="Noto Sans CJK KR" panose="020B0500000000000000" pitchFamily="34" charset="-128"/>
              </a:rPr>
              <a:t>2</a:t>
            </a:r>
            <a:endParaRPr lang="en-KR" sz="16600" dirty="0">
              <a:solidFill>
                <a:schemeClr val="bg1"/>
              </a:solidFill>
            </a:endParaRPr>
          </a:p>
        </p:txBody>
      </p:sp>
      <p:pic>
        <p:nvPicPr>
          <p:cNvPr id="22" name="그림 21" descr="스크린샷, 멀티미디어 소프트웨어, 텍스트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7F5C626B-BB4D-8576-85AF-2AF1DB2063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5" t="10588" r="65543" b="22223"/>
          <a:stretch/>
        </p:blipFill>
        <p:spPr>
          <a:xfrm>
            <a:off x="8707123" y="1144146"/>
            <a:ext cx="2603464" cy="3059127"/>
          </a:xfrm>
          <a:prstGeom prst="rect">
            <a:avLst/>
          </a:prstGeom>
        </p:spPr>
      </p:pic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1F9FA5E4-1CAE-0D3D-8DBC-78784F644A95}"/>
              </a:ext>
            </a:extLst>
          </p:cNvPr>
          <p:cNvSpPr/>
          <p:nvPr/>
        </p:nvSpPr>
        <p:spPr>
          <a:xfrm>
            <a:off x="7633485" y="2105561"/>
            <a:ext cx="1335437" cy="107967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672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3327AF-93AE-C5D2-586F-D3ADD0706CA5}"/>
              </a:ext>
            </a:extLst>
          </p:cNvPr>
          <p:cNvSpPr/>
          <p:nvPr/>
        </p:nvSpPr>
        <p:spPr>
          <a:xfrm>
            <a:off x="11510128" y="0"/>
            <a:ext cx="681871" cy="6858000"/>
          </a:xfrm>
          <a:prstGeom prst="rect">
            <a:avLst/>
          </a:prstGeom>
          <a:solidFill>
            <a:srgbClr val="2549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5FB702-C951-FD57-D89F-AB0CF0667DC5}"/>
              </a:ext>
            </a:extLst>
          </p:cNvPr>
          <p:cNvSpPr txBox="1"/>
          <p:nvPr/>
        </p:nvSpPr>
        <p:spPr>
          <a:xfrm>
            <a:off x="643131" y="1178173"/>
            <a:ext cx="9551853" cy="14341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282828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4)  </a:t>
            </a:r>
            <a:r>
              <a:rPr lang="en-US" sz="2000" dirty="0">
                <a:solidFill>
                  <a:srgbClr val="282828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Gain</a:t>
            </a:r>
            <a:r>
              <a:rPr lang="ko-KR" altLang="en-US" sz="2000" dirty="0">
                <a:solidFill>
                  <a:srgbClr val="282828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이 너무 커진 관계로 그래프가 끊겨 보임을 해결하기 위해</a:t>
            </a:r>
            <a:endParaRPr lang="en-US" altLang="ko-KR" sz="2000" dirty="0">
              <a:solidFill>
                <a:srgbClr val="282828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  </a:t>
            </a:r>
            <a:r>
              <a:rPr lang="en-US" altLang="ko-KR" sz="2000" b="1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1</a:t>
            </a:r>
            <a:r>
              <a:rPr lang="ko-KR" altLang="en-US" sz="2000" b="1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번 핀과 </a:t>
            </a:r>
            <a:r>
              <a:rPr lang="en-US" altLang="ko-KR" sz="2000" b="1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8</a:t>
            </a:r>
            <a:r>
              <a:rPr lang="ko-KR" altLang="en-US" sz="2000" b="1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번 핀 사이에 </a:t>
            </a:r>
            <a:r>
              <a:rPr lang="en-US" altLang="ko-KR" sz="2000" b="1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0.5k</a:t>
            </a:r>
            <a:r>
              <a:rPr lang="ko-KR" altLang="en-US" sz="2000" b="1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저항의 직렬 연결을 </a:t>
            </a:r>
            <a:r>
              <a:rPr lang="ko-KR" altLang="en-US" sz="2000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통해 </a:t>
            </a:r>
            <a:r>
              <a:rPr lang="en-US" altLang="ko-KR" sz="2000" dirty="0">
                <a:solidFill>
                  <a:srgbClr val="282828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gain</a:t>
            </a:r>
            <a:r>
              <a:rPr lang="ko-KR" altLang="en-US" sz="2000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을 다시 줄여 조정함</a:t>
            </a:r>
            <a:r>
              <a:rPr lang="en-US" altLang="ko-KR" sz="2000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</a:t>
            </a:r>
            <a:r>
              <a:rPr lang="ko-KR" altLang="en-US" sz="2000" dirty="0">
                <a:solidFill>
                  <a:srgbClr val="282828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</a:t>
            </a:r>
            <a:endParaRPr lang="en-US" altLang="ko-KR" sz="2000" dirty="0">
              <a:solidFill>
                <a:srgbClr val="282828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just">
              <a:lnSpc>
                <a:spcPct val="150000"/>
              </a:lnSpc>
            </a:pPr>
            <a:endParaRPr lang="en-US" altLang="ko-KR" sz="2000" dirty="0">
              <a:solidFill>
                <a:srgbClr val="282828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273C2-62B1-B529-8195-16D264383F24}"/>
              </a:ext>
            </a:extLst>
          </p:cNvPr>
          <p:cNvSpPr txBox="1"/>
          <p:nvPr/>
        </p:nvSpPr>
        <p:spPr>
          <a:xfrm>
            <a:off x="667913" y="585043"/>
            <a:ext cx="105794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549CA"/>
                </a:solidFill>
                <a:effectLst/>
                <a:latin typeface="Noto Sans CJK KR" panose="020B0500000000000000" pitchFamily="34" charset="-128"/>
                <a:ea typeface="Noto Sans CJK KR" panose="020B0500000000000000" pitchFamily="34" charset="-128"/>
              </a:rPr>
              <a:t>1</a:t>
            </a:r>
            <a:r>
              <a:rPr lang="en-US" sz="2400" b="1" baseline="30000" dirty="0">
                <a:solidFill>
                  <a:srgbClr val="2549CA"/>
                </a:solidFill>
                <a:effectLst/>
                <a:latin typeface="Noto Sans CJK KR" panose="020B0500000000000000" pitchFamily="34" charset="-128"/>
                <a:ea typeface="Noto Sans CJK KR" panose="020B0500000000000000" pitchFamily="34" charset="-128"/>
              </a:rPr>
              <a:t>st</a:t>
            </a:r>
            <a:r>
              <a:rPr lang="en-US" sz="2400" b="1" dirty="0">
                <a:solidFill>
                  <a:srgbClr val="2549CA"/>
                </a:solidFill>
                <a:effectLst/>
                <a:latin typeface="Noto Sans CJK KR" panose="020B0500000000000000" pitchFamily="34" charset="-128"/>
                <a:ea typeface="Noto Sans CJK KR" panose="020B0500000000000000" pitchFamily="34" charset="-128"/>
              </a:rPr>
              <a:t> step –</a:t>
            </a:r>
            <a:r>
              <a:rPr lang="ko-KR" altLang="en-US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최종 회로 </a:t>
            </a:r>
            <a:r>
              <a:rPr lang="en-US" altLang="ko-KR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(Gain control_1</a:t>
            </a:r>
            <a:r>
              <a:rPr lang="ko-KR" altLang="en-US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번 핀과 </a:t>
            </a:r>
            <a:r>
              <a:rPr lang="en-US" altLang="ko-KR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8</a:t>
            </a:r>
            <a:r>
              <a:rPr lang="ko-KR" altLang="en-US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번 핀 사이에 </a:t>
            </a:r>
            <a:r>
              <a:rPr lang="en-US" altLang="ko-KR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0.5k </a:t>
            </a:r>
            <a:r>
              <a:rPr lang="ko-KR" altLang="en-US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저항 직렬</a:t>
            </a:r>
            <a:r>
              <a:rPr lang="en-US" altLang="ko-KR" sz="2400" b="1" dirty="0">
                <a:solidFill>
                  <a:srgbClr val="2549CA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)</a:t>
            </a:r>
            <a:endParaRPr lang="en-US" sz="2400" b="1" dirty="0">
              <a:solidFill>
                <a:srgbClr val="2549CA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D6ECC1-5D2F-C054-14AF-A0C1740DE7AE}"/>
              </a:ext>
            </a:extLst>
          </p:cNvPr>
          <p:cNvSpPr txBox="1"/>
          <p:nvPr/>
        </p:nvSpPr>
        <p:spPr>
          <a:xfrm>
            <a:off x="1246096" y="5911889"/>
            <a:ext cx="5276624" cy="798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최종 </a:t>
            </a:r>
            <a:r>
              <a:rPr lang="en-US" altLang="ko-KR" b="1" dirty="0">
                <a:solidFill>
                  <a:srgbClr val="FF0000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gain : 260/20=13 or 22.3(dB)</a:t>
            </a:r>
            <a:endParaRPr lang="en-US" altLang="ko-KR" b="1" dirty="0">
              <a:solidFill>
                <a:srgbClr val="282828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첫 </a:t>
            </a:r>
            <a:r>
              <a:rPr lang="en-US" altLang="ko-KR" sz="1400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gain</a:t>
            </a:r>
            <a:r>
              <a:rPr lang="ko-KR" altLang="en-US" sz="1400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이 </a:t>
            </a:r>
            <a:r>
              <a:rPr lang="en-US" altLang="ko-KR" sz="1400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3.5</a:t>
            </a:r>
            <a:r>
              <a:rPr lang="ko-KR" altLang="en-US" sz="1400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였던 것에 비하여 상당히 커졌음을 확인할 수 있다</a:t>
            </a:r>
            <a:r>
              <a:rPr lang="en-US" altLang="ko-KR" sz="1400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.  </a:t>
            </a:r>
            <a:r>
              <a:rPr lang="ko-KR" altLang="en-US" sz="1400" dirty="0">
                <a:solidFill>
                  <a:srgbClr val="282828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</a:t>
            </a:r>
            <a:endParaRPr lang="ko-KR" altLang="en-US" sz="1400" dirty="0"/>
          </a:p>
        </p:txBody>
      </p:sp>
      <p:pic>
        <p:nvPicPr>
          <p:cNvPr id="6" name="그림 5" descr="스크린샷, 텍스트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9A175526-0E7F-1F84-9D91-9410767EA1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70" t="23740" r="66342" b="21789"/>
          <a:stretch/>
        </p:blipFill>
        <p:spPr>
          <a:xfrm>
            <a:off x="1227114" y="2407126"/>
            <a:ext cx="3110870" cy="3439411"/>
          </a:xfrm>
          <a:prstGeom prst="rect">
            <a:avLst/>
          </a:prstGeom>
        </p:spPr>
      </p:pic>
      <p:pic>
        <p:nvPicPr>
          <p:cNvPr id="10" name="그림 9" descr="텍스트, 디스플레이, 소프트웨어, 컴퓨터이(가) 표시된 사진&#10;&#10;자동 생성된 설명">
            <a:extLst>
              <a:ext uri="{FF2B5EF4-FFF2-40B4-BE49-F238E27FC236}">
                <a16:creationId xmlns:a16="http://schemas.microsoft.com/office/drawing/2014/main" id="{0B0439A2-3C85-4FEF-0E1F-0081CD76D7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90" t="18814" r="16725" b="27651"/>
          <a:stretch/>
        </p:blipFill>
        <p:spPr>
          <a:xfrm>
            <a:off x="4655156" y="2174185"/>
            <a:ext cx="6315853" cy="38814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2BA5E4-B0A2-4D66-B081-E423D475B5F0}"/>
              </a:ext>
            </a:extLst>
          </p:cNvPr>
          <p:cNvSpPr txBox="1"/>
          <p:nvPr/>
        </p:nvSpPr>
        <p:spPr>
          <a:xfrm>
            <a:off x="915347" y="2438605"/>
            <a:ext cx="1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100mV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A773419-BBFF-41AF-4ED6-A2D86610A827}"/>
              </a:ext>
            </a:extLst>
          </p:cNvPr>
          <p:cNvSpPr/>
          <p:nvPr/>
        </p:nvSpPr>
        <p:spPr>
          <a:xfrm>
            <a:off x="7548140" y="3022738"/>
            <a:ext cx="770965" cy="48409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6CC7FB-D8C9-AF39-90A3-3BD32CBEDD8F}"/>
              </a:ext>
            </a:extLst>
          </p:cNvPr>
          <p:cNvSpPr txBox="1"/>
          <p:nvPr/>
        </p:nvSpPr>
        <p:spPr>
          <a:xfrm>
            <a:off x="7378500" y="5542557"/>
            <a:ext cx="1637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최종 회로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769796-C2C5-9050-B416-628DE61B2D6C}"/>
              </a:ext>
            </a:extLst>
          </p:cNvPr>
          <p:cNvSpPr txBox="1"/>
          <p:nvPr/>
        </p:nvSpPr>
        <p:spPr>
          <a:xfrm>
            <a:off x="888209" y="4840941"/>
            <a:ext cx="101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-160mV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851E26-1E9B-F19A-8BF4-DE36612199E7}"/>
              </a:ext>
            </a:extLst>
          </p:cNvPr>
          <p:cNvSpPr txBox="1"/>
          <p:nvPr/>
        </p:nvSpPr>
        <p:spPr>
          <a:xfrm>
            <a:off x="11010965" y="2105561"/>
            <a:ext cx="1443763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600" b="1" dirty="0">
                <a:solidFill>
                  <a:schemeClr val="bg1"/>
                </a:solidFill>
                <a:ea typeface="Noto Sans CJK KR" panose="020B0500000000000000" pitchFamily="34" charset="-128"/>
              </a:rPr>
              <a:t>3</a:t>
            </a:r>
            <a:endParaRPr lang="en-KR" sz="1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28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2255</TotalTime>
  <Words>1363</Words>
  <Application>Microsoft Office PowerPoint</Application>
  <PresentationFormat>와이드스크린</PresentationFormat>
  <Paragraphs>241</Paragraphs>
  <Slides>26</Slides>
  <Notes>8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6" baseType="lpstr">
      <vt:lpstr>Noto Sans CJK KR</vt:lpstr>
      <vt:lpstr>Noto Sans CJK KR DemiLight</vt:lpstr>
      <vt:lpstr>Noto Sans CJK KR Light</vt:lpstr>
      <vt:lpstr>ui-sans-serif</vt:lpstr>
      <vt:lpstr>맑은 고딕</vt:lpstr>
      <vt:lpstr>Arial</vt:lpstr>
      <vt:lpstr>Calibri</vt:lpstr>
      <vt:lpstr>Calibri Light</vt:lpstr>
      <vt:lpstr>Times New Roman</vt:lpstr>
      <vt:lpstr>Office Theme</vt:lpstr>
      <vt:lpstr>Matlab과 python을 활용한  사용자의 음성 데이터 신호 분석 및 하드웨어 구현</vt:lpstr>
      <vt:lpstr>PowerPoint 프레젠테이션</vt:lpstr>
      <vt:lpstr>PowerPoint 프레젠테이션</vt:lpstr>
      <vt:lpstr>목차</vt:lpstr>
      <vt:lpstr>Part 01. Orcad pspice를 이용한 회로 설계 시뮬레이션</vt:lpstr>
      <vt:lpstr>PowerPoint 프레젠테이션</vt:lpstr>
      <vt:lpstr>PowerPoint 프레젠테이션</vt:lpstr>
      <vt:lpstr>PowerPoint 프레젠테이션</vt:lpstr>
      <vt:lpstr>PowerPoint 프레젠테이션</vt:lpstr>
      <vt:lpstr>Part 02.   Noise Reduction of Audio Signals Using Matlab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Part 03.   음성 인식 AI 모델을 활용한 감정 분류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Part 04.   solidworks를 이용한 기기 외관 설계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엘레코스 여름방학팀 최종세미나</dc:title>
  <dc:creator>주민규</dc:creator>
  <cp:lastModifiedBy>경빈 류</cp:lastModifiedBy>
  <cp:revision>42</cp:revision>
  <dcterms:created xsi:type="dcterms:W3CDTF">2023-08-23T11:05:57Z</dcterms:created>
  <dcterms:modified xsi:type="dcterms:W3CDTF">2024-05-25T02:22:23Z</dcterms:modified>
</cp:coreProperties>
</file>